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09/12/2018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                 Infinitive or gerund?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are </a:t>
            </a:r>
            <a:r>
              <a:rPr lang="es-ES" dirty="0" err="1" smtClean="0"/>
              <a:t>strictly</a:t>
            </a:r>
            <a:r>
              <a:rPr lang="es-ES" dirty="0" smtClean="0"/>
              <a:t>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endParaRPr lang="es-ES" dirty="0" smtClean="0"/>
          </a:p>
          <a:p>
            <a:endParaRPr lang="es-ES" b="1" dirty="0" smtClean="0">
              <a:solidFill>
                <a:srgbClr val="00B050"/>
              </a:solidFill>
            </a:endParaRPr>
          </a:p>
          <a:p>
            <a:r>
              <a:rPr lang="es-ES" b="1" dirty="0" smtClean="0">
                <a:solidFill>
                  <a:srgbClr val="00B050"/>
                </a:solidFill>
              </a:rPr>
              <a:t>1. </a:t>
            </a:r>
            <a:r>
              <a:rPr lang="es-ES" b="1" dirty="0" err="1" smtClean="0">
                <a:solidFill>
                  <a:srgbClr val="00B050"/>
                </a:solidFill>
              </a:rPr>
              <a:t>infinitive</a:t>
            </a:r>
            <a:r>
              <a:rPr lang="es-ES" b="1" dirty="0" smtClean="0">
                <a:solidFill>
                  <a:srgbClr val="00B050"/>
                </a:solidFill>
              </a:rPr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with</a:t>
            </a:r>
            <a:r>
              <a:rPr lang="es-ES" b="1" dirty="0" smtClean="0">
                <a:solidFill>
                  <a:srgbClr val="00B050"/>
                </a:solidFill>
              </a:rPr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to</a:t>
            </a:r>
            <a:endParaRPr lang="es-ES" b="1" dirty="0" smtClean="0">
              <a:solidFill>
                <a:srgbClr val="00B050"/>
              </a:solidFill>
            </a:endParaRPr>
          </a:p>
          <a:p>
            <a:endParaRPr lang="es-ES" dirty="0" smtClean="0"/>
          </a:p>
          <a:p>
            <a:r>
              <a:rPr lang="es-ES" dirty="0" smtClean="0"/>
              <a:t>Be </a:t>
            </a:r>
            <a:r>
              <a:rPr lang="es-ES" dirty="0" err="1" smtClean="0"/>
              <a:t>able</a:t>
            </a:r>
            <a:r>
              <a:rPr lang="es-ES" dirty="0" smtClean="0"/>
              <a:t>, </a:t>
            </a:r>
            <a:r>
              <a:rPr lang="es-ES" dirty="0" err="1" smtClean="0"/>
              <a:t>afford</a:t>
            </a:r>
            <a:r>
              <a:rPr lang="es-ES" dirty="0" smtClean="0"/>
              <a:t>, </a:t>
            </a:r>
            <a:r>
              <a:rPr lang="es-ES" dirty="0" err="1" smtClean="0"/>
              <a:t>agree</a:t>
            </a:r>
            <a:r>
              <a:rPr lang="es-ES" dirty="0" smtClean="0"/>
              <a:t>, </a:t>
            </a:r>
            <a:r>
              <a:rPr lang="es-ES" dirty="0" err="1" smtClean="0"/>
              <a:t>arrange</a:t>
            </a:r>
            <a:r>
              <a:rPr lang="es-ES" dirty="0" smtClean="0"/>
              <a:t>, </a:t>
            </a:r>
            <a:r>
              <a:rPr lang="es-ES" dirty="0" err="1" smtClean="0"/>
              <a:t>choose</a:t>
            </a:r>
            <a:r>
              <a:rPr lang="es-ES" dirty="0" smtClean="0"/>
              <a:t>, </a:t>
            </a:r>
            <a:r>
              <a:rPr lang="es-ES" dirty="0" err="1" smtClean="0"/>
              <a:t>decide,expect</a:t>
            </a:r>
            <a:r>
              <a:rPr lang="es-ES" dirty="0" smtClean="0"/>
              <a:t>, </a:t>
            </a:r>
            <a:r>
              <a:rPr lang="es-ES" dirty="0" err="1" smtClean="0"/>
              <a:t>forget</a:t>
            </a:r>
            <a:r>
              <a:rPr lang="es-ES" dirty="0" smtClean="0"/>
              <a:t>, </a:t>
            </a:r>
            <a:r>
              <a:rPr lang="es-ES" dirty="0" err="1" smtClean="0"/>
              <a:t>help</a:t>
            </a:r>
            <a:r>
              <a:rPr lang="es-ES" dirty="0" smtClean="0"/>
              <a:t>, hope, </a:t>
            </a:r>
            <a:r>
              <a:rPr lang="es-ES" dirty="0" err="1" smtClean="0"/>
              <a:t>learn</a:t>
            </a:r>
            <a:r>
              <a:rPr lang="es-ES" dirty="0" smtClean="0"/>
              <a:t>, </a:t>
            </a:r>
            <a:r>
              <a:rPr lang="es-ES" dirty="0" err="1" smtClean="0"/>
              <a:t>manage</a:t>
            </a:r>
            <a:r>
              <a:rPr lang="es-ES" dirty="0" smtClean="0"/>
              <a:t>, </a:t>
            </a:r>
            <a:r>
              <a:rPr lang="es-ES" dirty="0" err="1" smtClean="0"/>
              <a:t>need</a:t>
            </a:r>
            <a:r>
              <a:rPr lang="es-ES" dirty="0" smtClean="0"/>
              <a:t>, </a:t>
            </a:r>
            <a:r>
              <a:rPr lang="es-ES" dirty="0" err="1" smtClean="0"/>
              <a:t>offer</a:t>
            </a:r>
            <a:r>
              <a:rPr lang="es-ES" dirty="0" smtClean="0"/>
              <a:t>, plan, </a:t>
            </a:r>
            <a:r>
              <a:rPr lang="es-ES" dirty="0" err="1" smtClean="0"/>
              <a:t>pretend</a:t>
            </a:r>
            <a:r>
              <a:rPr lang="es-ES" dirty="0" smtClean="0"/>
              <a:t>, </a:t>
            </a:r>
            <a:r>
              <a:rPr lang="es-ES" dirty="0" err="1" smtClean="0"/>
              <a:t>promise</a:t>
            </a:r>
            <a:r>
              <a:rPr lang="es-ES" dirty="0" smtClean="0"/>
              <a:t>, </a:t>
            </a:r>
            <a:r>
              <a:rPr lang="es-ES" dirty="0" err="1" smtClean="0"/>
              <a:t>refuse</a:t>
            </a:r>
            <a:r>
              <a:rPr lang="es-ES" dirty="0" smtClean="0"/>
              <a:t>, </a:t>
            </a:r>
            <a:r>
              <a:rPr lang="es-ES" dirty="0" err="1" smtClean="0"/>
              <a:t>remember</a:t>
            </a:r>
            <a:r>
              <a:rPr lang="es-ES" dirty="0" smtClean="0"/>
              <a:t>, se,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em</a:t>
            </a:r>
            <a:r>
              <a:rPr lang="es-ES" dirty="0" smtClean="0"/>
              <a:t>, try, </a:t>
            </a:r>
            <a:r>
              <a:rPr lang="es-ES" dirty="0" err="1" smtClean="0"/>
              <a:t>want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s-ES" dirty="0" smtClean="0">
                <a:solidFill>
                  <a:srgbClr val="00B050"/>
                </a:solidFill>
              </a:rPr>
              <a:t>2. </a:t>
            </a:r>
            <a:r>
              <a:rPr lang="es-ES" dirty="0" err="1" smtClean="0">
                <a:solidFill>
                  <a:srgbClr val="00B050"/>
                </a:solidFill>
              </a:rPr>
              <a:t>verb</a:t>
            </a:r>
            <a:r>
              <a:rPr lang="es-ES" dirty="0" smtClean="0">
                <a:solidFill>
                  <a:srgbClr val="00B050"/>
                </a:solidFill>
              </a:rPr>
              <a:t> + </a:t>
            </a:r>
            <a:r>
              <a:rPr lang="es-ES" u="sng" dirty="0" err="1" smtClean="0">
                <a:solidFill>
                  <a:srgbClr val="00B050"/>
                </a:solidFill>
              </a:rPr>
              <a:t>object</a:t>
            </a:r>
            <a:r>
              <a:rPr lang="es-ES" dirty="0" smtClean="0">
                <a:solidFill>
                  <a:srgbClr val="00B050"/>
                </a:solidFill>
              </a:rPr>
              <a:t>+ </a:t>
            </a:r>
            <a:r>
              <a:rPr lang="es-ES" dirty="0" err="1" smtClean="0">
                <a:solidFill>
                  <a:srgbClr val="00B050"/>
                </a:solidFill>
              </a:rPr>
              <a:t>infinitive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with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to</a:t>
            </a:r>
            <a:endParaRPr lang="es-E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Advise ( </a:t>
            </a:r>
            <a:r>
              <a:rPr lang="en-US" u="sng" dirty="0" smtClean="0">
                <a:solidFill>
                  <a:srgbClr val="002060"/>
                </a:solidFill>
              </a:rPr>
              <a:t>me</a:t>
            </a:r>
            <a:r>
              <a:rPr lang="en-US" dirty="0" smtClean="0">
                <a:solidFill>
                  <a:srgbClr val="002060"/>
                </a:solidFill>
              </a:rPr>
              <a:t> to pay cash)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Allow ( us to leave early)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Ask ( her to help)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Invite ( us to go away for the weekend)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Need</a:t>
            </a:r>
            <a:r>
              <a:rPr lang="en-US" dirty="0" smtClean="0">
                <a:solidFill>
                  <a:srgbClr val="002060"/>
                </a:solidFill>
              </a:rPr>
              <a:t> ( you to fill in a form) </a:t>
            </a:r>
            <a:r>
              <a:rPr lang="en-US" dirty="0" smtClean="0">
                <a:solidFill>
                  <a:srgbClr val="FFFF00"/>
                </a:solidFill>
              </a:rPr>
              <a:t>( to sleep)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Order ( him to sit down)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Persuade ( me to come to the party)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Teach ( them to be quiet)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Want</a:t>
            </a:r>
            <a:r>
              <a:rPr lang="en-US" dirty="0" smtClean="0">
                <a:solidFill>
                  <a:srgbClr val="002060"/>
                </a:solidFill>
              </a:rPr>
              <a:t> ( you to explain) </a:t>
            </a:r>
            <a:r>
              <a:rPr lang="en-US" dirty="0" smtClean="0">
                <a:solidFill>
                  <a:srgbClr val="FFFF00"/>
                </a:solidFill>
              </a:rPr>
              <a:t>( to break free)</a:t>
            </a:r>
            <a:endParaRPr lang="es-E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3.</a:t>
            </a:r>
            <a:r>
              <a:rPr lang="es-ES" b="1" dirty="0" smtClean="0">
                <a:solidFill>
                  <a:srgbClr val="00B050"/>
                </a:solidFill>
              </a:rPr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verb</a:t>
            </a:r>
            <a:r>
              <a:rPr lang="es-ES" b="1" dirty="0" smtClean="0">
                <a:solidFill>
                  <a:srgbClr val="00B050"/>
                </a:solidFill>
              </a:rPr>
              <a:t> + </a:t>
            </a:r>
            <a:r>
              <a:rPr lang="es-ES" b="1" dirty="0" err="1" smtClean="0">
                <a:solidFill>
                  <a:srgbClr val="00B050"/>
                </a:solidFill>
              </a:rPr>
              <a:t>object</a:t>
            </a:r>
            <a:r>
              <a:rPr lang="es-ES" b="1" dirty="0" smtClean="0">
                <a:solidFill>
                  <a:srgbClr val="00B050"/>
                </a:solidFill>
              </a:rPr>
              <a:t> + </a:t>
            </a:r>
            <a:r>
              <a:rPr lang="es-ES" b="1" dirty="0" err="1" smtClean="0">
                <a:solidFill>
                  <a:srgbClr val="00B050"/>
                </a:solidFill>
              </a:rPr>
              <a:t>infinitive</a:t>
            </a:r>
            <a:r>
              <a:rPr lang="es-ES" b="1" dirty="0" smtClean="0">
                <a:solidFill>
                  <a:srgbClr val="00B050"/>
                </a:solidFill>
              </a:rPr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without</a:t>
            </a:r>
            <a:r>
              <a:rPr lang="es-ES" b="1" dirty="0" smtClean="0">
                <a:solidFill>
                  <a:srgbClr val="00B050"/>
                </a:solidFill>
              </a:rPr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to</a:t>
            </a:r>
            <a:endParaRPr lang="es-ES" b="1" dirty="0" smtClean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Let ( me stay up late)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Make ( me tidy my room)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Verbs followed by the gerund ( -</a:t>
            </a:r>
            <a:r>
              <a:rPr lang="en-US" dirty="0" err="1" smtClean="0">
                <a:solidFill>
                  <a:srgbClr val="C00000"/>
                </a:solidFill>
              </a:rPr>
              <a:t>ing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Admit ( stealing the show)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Avoid, can’t stand, deny, dislike, enjoy, feel like, finish, hate , imagine, keep, like, love, mind ( working in the evenings), miss ( living in France), </a:t>
            </a:r>
            <a:r>
              <a:rPr lang="en-US" dirty="0" err="1" smtClean="0">
                <a:solidFill>
                  <a:srgbClr val="0070C0"/>
                </a:solidFill>
              </a:rPr>
              <a:t>practise</a:t>
            </a:r>
            <a:r>
              <a:rPr lang="en-US" dirty="0" smtClean="0">
                <a:solidFill>
                  <a:srgbClr val="0070C0"/>
                </a:solidFill>
              </a:rPr>
              <a:t> , recommend, spend, stop, suggest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 Use the correct form , infinitive or </a:t>
            </a:r>
            <a:r>
              <a:rPr lang="en-US" b="1" smtClean="0"/>
              <a:t>gerund?</a:t>
            </a:r>
            <a:r>
              <a:rPr lang="en-US" b="1" dirty="0" smtClean="0"/>
              <a:t>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2. I spent a lot of time  (make) a birthday cake for him.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3. He agreed  (see) me at ten o'clock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4. They promised  (read) my report today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5. I suggest  (pay) by check, it's safer than cash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6. He offered  (make) dinner for us.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7. He put off  (see) her until very late in the afternoon.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8. I refused  (pay) for the repairs.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9. I've finished  (read) that book at last!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10. We decided  (go) to the cinema instead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11. I enjoyed the play. The  (act) was very good.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12. I love going to her class, her  (teach) is never boring.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13. He's my </a:t>
            </a:r>
            <a:r>
              <a:rPr lang="en-US" b="1" dirty="0" err="1" smtClean="0"/>
              <a:t>favourite</a:t>
            </a:r>
            <a:r>
              <a:rPr lang="en-US" b="1" dirty="0" smtClean="0"/>
              <a:t> writer, his  (write) is wonderful.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14. His  (complain) is getting on my nerves. He's never happy.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15. They have terrible debts. Their  (spend) is out of control </a:t>
            </a:r>
            <a:br>
              <a:rPr lang="en-US" b="1" dirty="0" smtClean="0"/>
            </a:br>
            <a:endParaRPr lang="en-US" b="1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245</Words>
  <PresentationFormat>Presentación en pantalla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pcc</dc:creator>
  <cp:lastModifiedBy>Usuario</cp:lastModifiedBy>
  <cp:revision>4</cp:revision>
  <dcterms:created xsi:type="dcterms:W3CDTF">2018-12-09T19:14:59Z</dcterms:created>
  <dcterms:modified xsi:type="dcterms:W3CDTF">2018-12-09T19:39:15Z</dcterms:modified>
</cp:coreProperties>
</file>