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61" r:id="rId8"/>
    <p:sldId id="262" r:id="rId9"/>
    <p:sldId id="274"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13/01/2019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luentu.com/blog/english/informal-english-conversa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nglishrevealed.co.uk/FCE/fce_vocabulary/fce_collocations_5.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orbes.com/top-charities/li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ureverydaylife.com/catch-up-old-friends-8586.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85728"/>
            <a:ext cx="7772400" cy="1470025"/>
          </a:xfrm>
        </p:spPr>
        <p:txBody>
          <a:bodyPr/>
          <a:lstStyle/>
          <a:p>
            <a:r>
              <a:rPr lang="es-ES" dirty="0" err="1" smtClean="0"/>
              <a:t>Collocations</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endParaRPr lang="en-US" dirty="0" smtClean="0"/>
          </a:p>
          <a:p>
            <a:endParaRPr lang="en-US" dirty="0" smtClean="0"/>
          </a:p>
          <a:p>
            <a:endParaRPr lang="es-ES" dirty="0"/>
          </a:p>
        </p:txBody>
      </p:sp>
      <p:graphicFrame>
        <p:nvGraphicFramePr>
          <p:cNvPr id="4" name="3 Tabla"/>
          <p:cNvGraphicFramePr>
            <a:graphicFrameLocks noGrp="1"/>
          </p:cNvGraphicFramePr>
          <p:nvPr/>
        </p:nvGraphicFramePr>
        <p:xfrm>
          <a:off x="500033" y="571480"/>
          <a:ext cx="8358246" cy="6072230"/>
        </p:xfrm>
        <a:graphic>
          <a:graphicData uri="http://schemas.openxmlformats.org/drawingml/2006/table">
            <a:tbl>
              <a:tblPr/>
              <a:tblGrid>
                <a:gridCol w="2786082"/>
                <a:gridCol w="2786082"/>
                <a:gridCol w="2786082"/>
              </a:tblGrid>
              <a:tr h="668603">
                <a:tc>
                  <a:txBody>
                    <a:bodyPr/>
                    <a:lstStyle/>
                    <a:p>
                      <a:pPr algn="l" fontAlgn="b"/>
                      <a:r>
                        <a:rPr lang="es-ES" sz="1700"/>
                        <a:t>have</a:t>
                      </a:r>
                    </a:p>
                  </a:txBody>
                  <a:tcPr marL="91697" marR="91697" marT="91697" marB="91697"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9F9F9"/>
                    </a:solidFill>
                  </a:tcPr>
                </a:tc>
                <a:tc>
                  <a:txBody>
                    <a:bodyPr/>
                    <a:lstStyle/>
                    <a:p>
                      <a:pPr algn="l" fontAlgn="b"/>
                      <a:r>
                        <a:rPr lang="es-ES" sz="1700"/>
                        <a:t>do</a:t>
                      </a:r>
                    </a:p>
                  </a:txBody>
                  <a:tcPr marL="91697" marR="91697" marT="91697" marB="91697"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9F9F9"/>
                    </a:solidFill>
                  </a:tcPr>
                </a:tc>
                <a:tc>
                  <a:txBody>
                    <a:bodyPr/>
                    <a:lstStyle/>
                    <a:p>
                      <a:pPr algn="l" fontAlgn="b"/>
                      <a:r>
                        <a:rPr lang="es-ES" sz="1700"/>
                        <a:t>make</a:t>
                      </a:r>
                    </a:p>
                  </a:txBody>
                  <a:tcPr marL="91697" marR="91697" marT="91697" marB="91697"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9F9F9"/>
                    </a:solidFill>
                  </a:tcPr>
                </a:tc>
              </a:tr>
              <a:tr h="5403627">
                <a:tc>
                  <a:txBody>
                    <a:bodyPr/>
                    <a:lstStyle/>
                    <a:p>
                      <a:pPr algn="l" fontAlgn="t"/>
                      <a:r>
                        <a:rPr lang="en-US" sz="1700"/>
                        <a:t>have a bath</a:t>
                      </a:r>
                      <a:br>
                        <a:rPr lang="en-US" sz="1700"/>
                      </a:br>
                      <a:r>
                        <a:rPr lang="en-US" sz="1700"/>
                        <a:t>have a drink</a:t>
                      </a:r>
                      <a:br>
                        <a:rPr lang="en-US" sz="1700"/>
                      </a:br>
                      <a:r>
                        <a:rPr lang="en-US" sz="1700"/>
                        <a:t>have a good time</a:t>
                      </a:r>
                      <a:br>
                        <a:rPr lang="en-US" sz="1700"/>
                      </a:br>
                      <a:r>
                        <a:rPr lang="en-US" sz="1700"/>
                        <a:t>have a haircut</a:t>
                      </a:r>
                      <a:br>
                        <a:rPr lang="en-US" sz="1700"/>
                      </a:br>
                      <a:r>
                        <a:rPr lang="en-US" sz="1700"/>
                        <a:t>have a holiday</a:t>
                      </a:r>
                      <a:br>
                        <a:rPr lang="en-US" sz="1700"/>
                      </a:br>
                      <a:r>
                        <a:rPr lang="en-US" sz="1700"/>
                        <a:t>have a problem</a:t>
                      </a:r>
                      <a:br>
                        <a:rPr lang="en-US" sz="1700"/>
                      </a:br>
                      <a:r>
                        <a:rPr lang="en-US" sz="1700"/>
                        <a:t>have a relationship</a:t>
                      </a:r>
                      <a:br>
                        <a:rPr lang="en-US" sz="1700"/>
                      </a:br>
                      <a:r>
                        <a:rPr lang="en-US" sz="1700"/>
                        <a:t>have a rest</a:t>
                      </a:r>
                      <a:br>
                        <a:rPr lang="en-US" sz="1700"/>
                      </a:br>
                      <a:r>
                        <a:rPr lang="en-US" sz="1700"/>
                        <a:t>have lunch</a:t>
                      </a:r>
                      <a:br>
                        <a:rPr lang="en-US" sz="1700"/>
                      </a:br>
                      <a:r>
                        <a:rPr lang="en-US" sz="1700"/>
                        <a:t>have sympathy</a:t>
                      </a:r>
                      <a:br>
                        <a:rPr lang="en-US" sz="1700"/>
                      </a:br>
                      <a:r>
                        <a:rPr lang="en-US" sz="1700"/>
                        <a:t/>
                      </a:r>
                      <a:br>
                        <a:rPr lang="en-US" sz="1700"/>
                      </a:br>
                      <a:endParaRPr lang="en-US" sz="1700"/>
                    </a:p>
                  </a:txBody>
                  <a:tcPr marL="91697" marR="91697" marT="91697" marB="91697">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F"/>
                    </a:solidFill>
                  </a:tcPr>
                </a:tc>
                <a:tc>
                  <a:txBody>
                    <a:bodyPr/>
                    <a:lstStyle/>
                    <a:p>
                      <a:pPr algn="l" fontAlgn="t"/>
                      <a:r>
                        <a:rPr lang="en-US" sz="1700"/>
                        <a:t>do business</a:t>
                      </a:r>
                      <a:br>
                        <a:rPr lang="en-US" sz="1700"/>
                      </a:br>
                      <a:r>
                        <a:rPr lang="en-US" sz="1700"/>
                        <a:t>do nothing</a:t>
                      </a:r>
                      <a:br>
                        <a:rPr lang="en-US" sz="1700"/>
                      </a:br>
                      <a:r>
                        <a:rPr lang="en-US" sz="1700"/>
                        <a:t>do someone a favour</a:t>
                      </a:r>
                      <a:br>
                        <a:rPr lang="en-US" sz="1700"/>
                      </a:br>
                      <a:r>
                        <a:rPr lang="en-US" sz="1700"/>
                        <a:t>do the cooking</a:t>
                      </a:r>
                      <a:br>
                        <a:rPr lang="en-US" sz="1700"/>
                      </a:br>
                      <a:r>
                        <a:rPr lang="en-US" sz="1700"/>
                        <a:t>do the housework</a:t>
                      </a:r>
                      <a:br>
                        <a:rPr lang="en-US" sz="1700"/>
                      </a:br>
                      <a:r>
                        <a:rPr lang="en-US" sz="1700"/>
                        <a:t>do the shopping</a:t>
                      </a:r>
                      <a:br>
                        <a:rPr lang="en-US" sz="1700"/>
                      </a:br>
                      <a:r>
                        <a:rPr lang="en-US" sz="1700"/>
                        <a:t>do the washing up</a:t>
                      </a:r>
                      <a:br>
                        <a:rPr lang="en-US" sz="1700"/>
                      </a:br>
                      <a:r>
                        <a:rPr lang="en-US" sz="1700"/>
                        <a:t>do your best</a:t>
                      </a:r>
                      <a:br>
                        <a:rPr lang="en-US" sz="1700"/>
                      </a:br>
                      <a:r>
                        <a:rPr lang="en-US" sz="1700"/>
                        <a:t>do your hair</a:t>
                      </a:r>
                      <a:br>
                        <a:rPr lang="en-US" sz="1700"/>
                      </a:br>
                      <a:r>
                        <a:rPr lang="en-US" sz="1700"/>
                        <a:t>do your homework</a:t>
                      </a:r>
                      <a:br>
                        <a:rPr lang="en-US" sz="1700"/>
                      </a:br>
                      <a:r>
                        <a:rPr lang="en-US" sz="1700"/>
                        <a:t/>
                      </a:r>
                      <a:br>
                        <a:rPr lang="en-US" sz="1700"/>
                      </a:br>
                      <a:endParaRPr lang="en-US" sz="1700"/>
                    </a:p>
                  </a:txBody>
                  <a:tcPr marL="91697" marR="91697" marT="91697" marB="91697">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F"/>
                    </a:solidFill>
                  </a:tcPr>
                </a:tc>
                <a:tc>
                  <a:txBody>
                    <a:bodyPr/>
                    <a:lstStyle/>
                    <a:p>
                      <a:pPr algn="l" fontAlgn="t"/>
                      <a:r>
                        <a:rPr lang="en-US" sz="1700" dirty="0"/>
                        <a:t>make a difference</a:t>
                      </a:r>
                      <a:br>
                        <a:rPr lang="en-US" sz="1700" dirty="0"/>
                      </a:br>
                      <a:r>
                        <a:rPr lang="en-US" sz="1700" dirty="0"/>
                        <a:t>make a mess</a:t>
                      </a:r>
                      <a:br>
                        <a:rPr lang="en-US" sz="1700" dirty="0"/>
                      </a:br>
                      <a:r>
                        <a:rPr lang="en-US" sz="1700" dirty="0"/>
                        <a:t>make a mistake</a:t>
                      </a:r>
                      <a:br>
                        <a:rPr lang="en-US" sz="1700" dirty="0"/>
                      </a:br>
                      <a:r>
                        <a:rPr lang="en-US" sz="1700" dirty="0"/>
                        <a:t>make a noise</a:t>
                      </a:r>
                      <a:br>
                        <a:rPr lang="en-US" sz="1700" dirty="0"/>
                      </a:br>
                      <a:r>
                        <a:rPr lang="en-US" sz="1700" dirty="0"/>
                        <a:t>make an effort</a:t>
                      </a:r>
                      <a:br>
                        <a:rPr lang="en-US" sz="1700" dirty="0"/>
                      </a:br>
                      <a:r>
                        <a:rPr lang="en-US" sz="1700" dirty="0"/>
                        <a:t>make furniture</a:t>
                      </a:r>
                      <a:br>
                        <a:rPr lang="en-US" sz="1700" dirty="0"/>
                      </a:br>
                      <a:r>
                        <a:rPr lang="en-US" sz="1700" dirty="0"/>
                        <a:t>make money</a:t>
                      </a:r>
                      <a:br>
                        <a:rPr lang="en-US" sz="1700" dirty="0"/>
                      </a:br>
                      <a:r>
                        <a:rPr lang="en-US" sz="1700" dirty="0"/>
                        <a:t>make progress</a:t>
                      </a:r>
                      <a:br>
                        <a:rPr lang="en-US" sz="1700" dirty="0"/>
                      </a:br>
                      <a:r>
                        <a:rPr lang="en-US" sz="1700" dirty="0"/>
                        <a:t>make room</a:t>
                      </a:r>
                      <a:br>
                        <a:rPr lang="en-US" sz="1700" dirty="0"/>
                      </a:br>
                      <a:r>
                        <a:rPr lang="en-US" sz="1700" dirty="0"/>
                        <a:t>make trouble</a:t>
                      </a:r>
                    </a:p>
                  </a:txBody>
                  <a:tcPr marL="91697" marR="91697" marT="91697" marB="91697">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a:buNone/>
            </a:pPr>
            <a:r>
              <a:rPr lang="en-US" dirty="0" smtClean="0"/>
              <a:t>                                         </a:t>
            </a:r>
          </a:p>
          <a:p>
            <a:pPr>
              <a:buNone/>
            </a:pPr>
            <a:r>
              <a:rPr lang="en-US" dirty="0" smtClean="0"/>
              <a:t> </a:t>
            </a:r>
            <a:r>
              <a:rPr lang="en-US" dirty="0" smtClean="0"/>
              <a:t>                                           Take</a:t>
            </a:r>
          </a:p>
          <a:p>
            <a:r>
              <a:rPr lang="en-US" dirty="0" smtClean="0"/>
              <a:t>take </a:t>
            </a:r>
            <a:r>
              <a:rPr lang="en-US" dirty="0" smtClean="0"/>
              <a:t>a break</a:t>
            </a:r>
            <a:br>
              <a:rPr lang="en-US" dirty="0" smtClean="0"/>
            </a:br>
            <a:r>
              <a:rPr lang="en-US" dirty="0" smtClean="0"/>
              <a:t>take a chance</a:t>
            </a:r>
            <a:br>
              <a:rPr lang="en-US" dirty="0" smtClean="0"/>
            </a:br>
            <a:r>
              <a:rPr lang="en-US" dirty="0" smtClean="0"/>
              <a:t>take a look</a:t>
            </a:r>
            <a:br>
              <a:rPr lang="en-US" dirty="0" smtClean="0"/>
            </a:br>
            <a:r>
              <a:rPr lang="en-US" dirty="0" smtClean="0"/>
              <a:t>take a rest</a:t>
            </a:r>
            <a:br>
              <a:rPr lang="en-US" dirty="0" smtClean="0"/>
            </a:br>
            <a:r>
              <a:rPr lang="en-US" dirty="0" smtClean="0"/>
              <a:t>take a seat</a:t>
            </a:r>
            <a:br>
              <a:rPr lang="en-US" dirty="0" smtClean="0"/>
            </a:br>
            <a:r>
              <a:rPr lang="en-US" dirty="0" smtClean="0"/>
              <a:t>take a taxi</a:t>
            </a:r>
            <a:br>
              <a:rPr lang="en-US" dirty="0" smtClean="0"/>
            </a:br>
            <a:r>
              <a:rPr lang="en-US" dirty="0" smtClean="0"/>
              <a:t>take an exam</a:t>
            </a:r>
            <a:br>
              <a:rPr lang="en-US" dirty="0" smtClean="0"/>
            </a:br>
            <a:r>
              <a:rPr lang="en-US" dirty="0" smtClean="0"/>
              <a:t>take notes</a:t>
            </a:r>
            <a:br>
              <a:rPr lang="en-US" dirty="0" smtClean="0"/>
            </a:br>
            <a:r>
              <a:rPr lang="en-US" dirty="0" smtClean="0"/>
              <a:t>take someone's place</a:t>
            </a:r>
            <a:br>
              <a:rPr lang="en-US" dirty="0" smtClean="0"/>
            </a:br>
            <a:r>
              <a:rPr lang="en-US" dirty="0" smtClean="0"/>
              <a:t>take someone's temperature</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Break</a:t>
            </a:r>
            <a:endParaRPr lang="es-ES" dirty="0"/>
          </a:p>
        </p:txBody>
      </p:sp>
      <p:sp>
        <p:nvSpPr>
          <p:cNvPr id="3" name="2 Marcador de contenido"/>
          <p:cNvSpPr>
            <a:spLocks noGrp="1"/>
          </p:cNvSpPr>
          <p:nvPr>
            <p:ph idx="1"/>
          </p:nvPr>
        </p:nvSpPr>
        <p:spPr/>
        <p:txBody>
          <a:bodyPr>
            <a:normAutofit lnSpcReduction="10000"/>
          </a:bodyPr>
          <a:lstStyle/>
          <a:p>
            <a:r>
              <a:rPr lang="en-US" dirty="0" smtClean="0"/>
              <a:t>break a habit</a:t>
            </a:r>
            <a:br>
              <a:rPr lang="en-US" dirty="0" smtClean="0"/>
            </a:br>
            <a:r>
              <a:rPr lang="en-US" dirty="0" smtClean="0"/>
              <a:t>break a leg</a:t>
            </a:r>
            <a:br>
              <a:rPr lang="en-US" dirty="0" smtClean="0"/>
            </a:br>
            <a:r>
              <a:rPr lang="en-US" dirty="0" smtClean="0"/>
              <a:t>break a promise</a:t>
            </a:r>
            <a:br>
              <a:rPr lang="en-US" dirty="0" smtClean="0"/>
            </a:br>
            <a:r>
              <a:rPr lang="en-US" dirty="0" smtClean="0"/>
              <a:t>break a record</a:t>
            </a:r>
            <a:br>
              <a:rPr lang="en-US" dirty="0" smtClean="0"/>
            </a:br>
            <a:r>
              <a:rPr lang="en-US" dirty="0" smtClean="0"/>
              <a:t>break a window</a:t>
            </a:r>
            <a:br>
              <a:rPr lang="en-US" dirty="0" smtClean="0"/>
            </a:br>
            <a:r>
              <a:rPr lang="en-US" dirty="0" smtClean="0"/>
              <a:t>break someone's heart</a:t>
            </a:r>
            <a:br>
              <a:rPr lang="en-US" dirty="0" smtClean="0"/>
            </a:br>
            <a:r>
              <a:rPr lang="en-US" dirty="0" smtClean="0"/>
              <a:t>break the ice</a:t>
            </a:r>
            <a:br>
              <a:rPr lang="en-US" dirty="0" smtClean="0"/>
            </a:br>
            <a:r>
              <a:rPr lang="en-US" dirty="0" smtClean="0"/>
              <a:t>break the law</a:t>
            </a:r>
            <a:br>
              <a:rPr lang="en-US" dirty="0" smtClean="0"/>
            </a:br>
            <a:r>
              <a:rPr lang="en-US" dirty="0" smtClean="0"/>
              <a:t>break the news to someone</a:t>
            </a:r>
            <a:br>
              <a:rPr lang="en-US" dirty="0" smtClean="0"/>
            </a:br>
            <a:r>
              <a:rPr lang="en-US" dirty="0" smtClean="0"/>
              <a:t>break the rules</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Catch</a:t>
            </a:r>
            <a:endParaRPr lang="es-ES" dirty="0"/>
          </a:p>
        </p:txBody>
      </p:sp>
      <p:sp>
        <p:nvSpPr>
          <p:cNvPr id="3" name="2 Marcador de contenido"/>
          <p:cNvSpPr>
            <a:spLocks noGrp="1"/>
          </p:cNvSpPr>
          <p:nvPr>
            <p:ph idx="1"/>
          </p:nvPr>
        </p:nvSpPr>
        <p:spPr/>
        <p:txBody>
          <a:bodyPr>
            <a:normAutofit lnSpcReduction="10000"/>
          </a:bodyPr>
          <a:lstStyle/>
          <a:p>
            <a:r>
              <a:rPr lang="en-US" dirty="0" smtClean="0"/>
              <a:t>catch a ball</a:t>
            </a:r>
            <a:br>
              <a:rPr lang="en-US" dirty="0" smtClean="0"/>
            </a:br>
            <a:r>
              <a:rPr lang="en-US" dirty="0" smtClean="0"/>
              <a:t>catch a bus</a:t>
            </a:r>
            <a:br>
              <a:rPr lang="en-US" dirty="0" smtClean="0"/>
            </a:br>
            <a:r>
              <a:rPr lang="en-US" dirty="0" smtClean="0"/>
              <a:t>catch a chill</a:t>
            </a:r>
            <a:br>
              <a:rPr lang="en-US" dirty="0" smtClean="0"/>
            </a:br>
            <a:r>
              <a:rPr lang="en-US" dirty="0" smtClean="0"/>
              <a:t>catch a cold</a:t>
            </a:r>
            <a:br>
              <a:rPr lang="en-US" dirty="0" smtClean="0"/>
            </a:br>
            <a:r>
              <a:rPr lang="en-US" dirty="0" smtClean="0"/>
              <a:t>catch a thief</a:t>
            </a:r>
            <a:br>
              <a:rPr lang="en-US" dirty="0" smtClean="0"/>
            </a:br>
            <a:r>
              <a:rPr lang="en-US" dirty="0" smtClean="0"/>
              <a:t>catch fire</a:t>
            </a:r>
            <a:br>
              <a:rPr lang="en-US" dirty="0" smtClean="0"/>
            </a:br>
            <a:r>
              <a:rPr lang="en-US" dirty="0" smtClean="0"/>
              <a:t>catch sight of</a:t>
            </a:r>
            <a:br>
              <a:rPr lang="en-US" dirty="0" smtClean="0"/>
            </a:br>
            <a:r>
              <a:rPr lang="en-US" dirty="0" smtClean="0"/>
              <a:t>catch someone's attention</a:t>
            </a:r>
            <a:br>
              <a:rPr lang="en-US" dirty="0" smtClean="0"/>
            </a:br>
            <a:r>
              <a:rPr lang="en-US" dirty="0" smtClean="0"/>
              <a:t>catch someone's eye</a:t>
            </a:r>
            <a:br>
              <a:rPr lang="en-US" dirty="0" smtClean="0"/>
            </a:br>
            <a:r>
              <a:rPr lang="en-US" dirty="0" smtClean="0"/>
              <a:t>catch the flu</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Pay</a:t>
            </a:r>
            <a:endParaRPr lang="es-ES" dirty="0"/>
          </a:p>
        </p:txBody>
      </p:sp>
      <p:sp>
        <p:nvSpPr>
          <p:cNvPr id="3" name="2 Marcador de contenido"/>
          <p:cNvSpPr>
            <a:spLocks noGrp="1"/>
          </p:cNvSpPr>
          <p:nvPr>
            <p:ph idx="1"/>
          </p:nvPr>
        </p:nvSpPr>
        <p:spPr/>
        <p:txBody>
          <a:bodyPr>
            <a:normAutofit lnSpcReduction="10000"/>
          </a:bodyPr>
          <a:lstStyle/>
          <a:p>
            <a:r>
              <a:rPr lang="en-US" dirty="0" smtClean="0"/>
              <a:t>pay a fine</a:t>
            </a:r>
            <a:br>
              <a:rPr lang="en-US" dirty="0" smtClean="0"/>
            </a:br>
            <a:r>
              <a:rPr lang="en-US" dirty="0" smtClean="0"/>
              <a:t>pay attention</a:t>
            </a:r>
            <a:br>
              <a:rPr lang="en-US" dirty="0" smtClean="0"/>
            </a:br>
            <a:r>
              <a:rPr lang="en-US" dirty="0" smtClean="0"/>
              <a:t>pay by credit card</a:t>
            </a:r>
            <a:br>
              <a:rPr lang="en-US" dirty="0" smtClean="0"/>
            </a:br>
            <a:r>
              <a:rPr lang="en-US" dirty="0" smtClean="0"/>
              <a:t>pay cash</a:t>
            </a:r>
            <a:br>
              <a:rPr lang="en-US" dirty="0" smtClean="0"/>
            </a:br>
            <a:r>
              <a:rPr lang="en-US" dirty="0" smtClean="0"/>
              <a:t>pay interest</a:t>
            </a:r>
            <a:br>
              <a:rPr lang="en-US" dirty="0" smtClean="0"/>
            </a:br>
            <a:r>
              <a:rPr lang="en-US" dirty="0" smtClean="0"/>
              <a:t>pay someone a compliment</a:t>
            </a:r>
            <a:br>
              <a:rPr lang="en-US" dirty="0" smtClean="0"/>
            </a:br>
            <a:r>
              <a:rPr lang="en-US" dirty="0" smtClean="0"/>
              <a:t>pay someone a visit</a:t>
            </a:r>
            <a:br>
              <a:rPr lang="en-US" dirty="0" smtClean="0"/>
            </a:br>
            <a:r>
              <a:rPr lang="en-US" dirty="0" smtClean="0"/>
              <a:t>pay the bill</a:t>
            </a:r>
            <a:br>
              <a:rPr lang="en-US" dirty="0" smtClean="0"/>
            </a:br>
            <a:r>
              <a:rPr lang="en-US" dirty="0" smtClean="0"/>
              <a:t>pay the price</a:t>
            </a:r>
            <a:br>
              <a:rPr lang="en-US" dirty="0" smtClean="0"/>
            </a:br>
            <a:r>
              <a:rPr lang="en-US" dirty="0" smtClean="0"/>
              <a:t>pay your respects</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Save</a:t>
            </a:r>
            <a:endParaRPr lang="es-ES" dirty="0"/>
          </a:p>
        </p:txBody>
      </p:sp>
      <p:sp>
        <p:nvSpPr>
          <p:cNvPr id="3" name="2 Marcador de contenido"/>
          <p:cNvSpPr>
            <a:spLocks noGrp="1"/>
          </p:cNvSpPr>
          <p:nvPr>
            <p:ph idx="1"/>
          </p:nvPr>
        </p:nvSpPr>
        <p:spPr/>
        <p:txBody>
          <a:bodyPr>
            <a:normAutofit lnSpcReduction="10000"/>
          </a:bodyPr>
          <a:lstStyle/>
          <a:p>
            <a:r>
              <a:rPr lang="en-US" dirty="0" smtClean="0"/>
              <a:t>save electricity</a:t>
            </a:r>
            <a:br>
              <a:rPr lang="en-US" dirty="0" smtClean="0"/>
            </a:br>
            <a:r>
              <a:rPr lang="en-US" dirty="0" smtClean="0"/>
              <a:t>save energy</a:t>
            </a:r>
            <a:br>
              <a:rPr lang="en-US" dirty="0" smtClean="0"/>
            </a:br>
            <a:r>
              <a:rPr lang="en-US" dirty="0" smtClean="0"/>
              <a:t>save money</a:t>
            </a:r>
            <a:br>
              <a:rPr lang="en-US" dirty="0" smtClean="0"/>
            </a:br>
            <a:r>
              <a:rPr lang="en-US" dirty="0" smtClean="0"/>
              <a:t>save one's strength</a:t>
            </a:r>
            <a:br>
              <a:rPr lang="en-US" dirty="0" smtClean="0"/>
            </a:br>
            <a:r>
              <a:rPr lang="en-US" dirty="0" smtClean="0"/>
              <a:t>save someone a seat</a:t>
            </a:r>
            <a:br>
              <a:rPr lang="en-US" dirty="0" smtClean="0"/>
            </a:br>
            <a:r>
              <a:rPr lang="en-US" dirty="0" smtClean="0"/>
              <a:t>save someone's life</a:t>
            </a:r>
            <a:br>
              <a:rPr lang="en-US" dirty="0" smtClean="0"/>
            </a:br>
            <a:r>
              <a:rPr lang="en-US" dirty="0" smtClean="0"/>
              <a:t>save something to a disk</a:t>
            </a:r>
            <a:br>
              <a:rPr lang="en-US" dirty="0" smtClean="0"/>
            </a:br>
            <a:r>
              <a:rPr lang="en-US" dirty="0" smtClean="0"/>
              <a:t>save space</a:t>
            </a:r>
            <a:br>
              <a:rPr lang="en-US" dirty="0" smtClean="0"/>
            </a:br>
            <a:r>
              <a:rPr lang="en-US" dirty="0" smtClean="0"/>
              <a:t>save time</a:t>
            </a:r>
            <a:br>
              <a:rPr lang="en-US" dirty="0" smtClean="0"/>
            </a:br>
            <a:r>
              <a:rPr lang="en-US" dirty="0" smtClean="0"/>
              <a:t>save yourself the trouble</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keep</a:t>
            </a:r>
            <a:endParaRPr lang="es-ES" dirty="0"/>
          </a:p>
        </p:txBody>
      </p:sp>
      <p:sp>
        <p:nvSpPr>
          <p:cNvPr id="3" name="2 Marcador de contenido"/>
          <p:cNvSpPr>
            <a:spLocks noGrp="1"/>
          </p:cNvSpPr>
          <p:nvPr>
            <p:ph idx="1"/>
          </p:nvPr>
        </p:nvSpPr>
        <p:spPr/>
        <p:txBody>
          <a:bodyPr>
            <a:normAutofit lnSpcReduction="10000"/>
          </a:bodyPr>
          <a:lstStyle/>
          <a:p>
            <a:r>
              <a:rPr lang="en-US" dirty="0" smtClean="0"/>
              <a:t>keep a diary</a:t>
            </a:r>
            <a:br>
              <a:rPr lang="en-US" dirty="0" smtClean="0"/>
            </a:br>
            <a:r>
              <a:rPr lang="en-US" dirty="0" smtClean="0"/>
              <a:t>keep a promise</a:t>
            </a:r>
            <a:br>
              <a:rPr lang="en-US" dirty="0" smtClean="0"/>
            </a:br>
            <a:r>
              <a:rPr lang="en-US" dirty="0" smtClean="0"/>
              <a:t>keep a secret</a:t>
            </a:r>
            <a:br>
              <a:rPr lang="en-US" dirty="0" smtClean="0"/>
            </a:br>
            <a:r>
              <a:rPr lang="en-US" dirty="0" smtClean="0"/>
              <a:t>keep an appointment</a:t>
            </a:r>
            <a:br>
              <a:rPr lang="en-US" dirty="0" smtClean="0"/>
            </a:br>
            <a:r>
              <a:rPr lang="en-US" dirty="0" smtClean="0"/>
              <a:t>keep calm</a:t>
            </a:r>
            <a:br>
              <a:rPr lang="en-US" dirty="0" smtClean="0"/>
            </a:br>
            <a:r>
              <a:rPr lang="en-US" dirty="0" smtClean="0"/>
              <a:t>keep control</a:t>
            </a:r>
            <a:br>
              <a:rPr lang="en-US" dirty="0" smtClean="0"/>
            </a:br>
            <a:r>
              <a:rPr lang="en-US" dirty="0" smtClean="0"/>
              <a:t>keep in touch</a:t>
            </a:r>
            <a:br>
              <a:rPr lang="en-US" dirty="0" smtClean="0"/>
            </a:br>
            <a:r>
              <a:rPr lang="en-US" dirty="0" smtClean="0"/>
              <a:t>keep quiet</a:t>
            </a:r>
            <a:br>
              <a:rPr lang="en-US" dirty="0" smtClean="0"/>
            </a:br>
            <a:r>
              <a:rPr lang="en-US" dirty="0" smtClean="0"/>
              <a:t>keep someone's place</a:t>
            </a:r>
            <a:br>
              <a:rPr lang="en-US" dirty="0" smtClean="0"/>
            </a:br>
            <a:r>
              <a:rPr lang="en-US" dirty="0" smtClean="0"/>
              <a:t>keep the change</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Come</a:t>
            </a:r>
            <a:endParaRPr lang="es-ES" dirty="0"/>
          </a:p>
        </p:txBody>
      </p:sp>
      <p:sp>
        <p:nvSpPr>
          <p:cNvPr id="3" name="2 Marcador de contenido"/>
          <p:cNvSpPr>
            <a:spLocks noGrp="1"/>
          </p:cNvSpPr>
          <p:nvPr>
            <p:ph idx="1"/>
          </p:nvPr>
        </p:nvSpPr>
        <p:spPr>
          <a:xfrm>
            <a:off x="457200" y="1357298"/>
            <a:ext cx="8229600" cy="5214974"/>
          </a:xfrm>
        </p:spPr>
        <p:txBody>
          <a:bodyPr>
            <a:normAutofit/>
          </a:bodyPr>
          <a:lstStyle/>
          <a:p>
            <a:pPr>
              <a:buNone/>
            </a:pPr>
            <a:endParaRPr lang="en-US" dirty="0" smtClean="0"/>
          </a:p>
        </p:txBody>
      </p:sp>
      <p:graphicFrame>
        <p:nvGraphicFramePr>
          <p:cNvPr id="4" name="3 Tabla"/>
          <p:cNvGraphicFramePr>
            <a:graphicFrameLocks noGrp="1"/>
          </p:cNvGraphicFramePr>
          <p:nvPr/>
        </p:nvGraphicFramePr>
        <p:xfrm>
          <a:off x="500034" y="1357298"/>
          <a:ext cx="8143932" cy="5214974"/>
        </p:xfrm>
        <a:graphic>
          <a:graphicData uri="http://schemas.openxmlformats.org/drawingml/2006/table">
            <a:tbl>
              <a:tblPr firstRow="1" bandRow="1">
                <a:tableStyleId>{5C22544A-7EE6-4342-B048-85BDC9FD1C3A}</a:tableStyleId>
              </a:tblPr>
              <a:tblGrid>
                <a:gridCol w="4071966"/>
                <a:gridCol w="4071966"/>
              </a:tblGrid>
              <a:tr h="5214974">
                <a:tc>
                  <a:txBody>
                    <a:bodyPr/>
                    <a:lstStyle/>
                    <a:p>
                      <a:r>
                        <a:rPr lang="en-US" sz="2400" dirty="0" smtClean="0"/>
                        <a:t>come close</a:t>
                      </a:r>
                      <a:br>
                        <a:rPr lang="en-US" sz="2400" dirty="0" smtClean="0"/>
                      </a:br>
                      <a:r>
                        <a:rPr lang="en-US" sz="2400" dirty="0" smtClean="0"/>
                        <a:t>come complete with</a:t>
                      </a:r>
                      <a:br>
                        <a:rPr lang="en-US" sz="2400" dirty="0" smtClean="0"/>
                      </a:br>
                      <a:r>
                        <a:rPr lang="en-US" sz="2400" dirty="0" smtClean="0"/>
                        <a:t>come direct</a:t>
                      </a:r>
                      <a:br>
                        <a:rPr lang="en-US" sz="2400" dirty="0" smtClean="0"/>
                      </a:br>
                      <a:r>
                        <a:rPr lang="en-US" sz="2400" dirty="0" smtClean="0"/>
                        <a:t>come early</a:t>
                      </a:r>
                      <a:br>
                        <a:rPr lang="en-US" sz="2400" dirty="0" smtClean="0"/>
                      </a:br>
                      <a:r>
                        <a:rPr lang="en-US" sz="2400" dirty="0" smtClean="0"/>
                        <a:t>come first</a:t>
                      </a:r>
                      <a:br>
                        <a:rPr lang="en-US" sz="2400" dirty="0" smtClean="0"/>
                      </a:br>
                      <a:r>
                        <a:rPr lang="en-US" sz="2400" dirty="0" smtClean="0"/>
                        <a:t>come into view</a:t>
                      </a:r>
                      <a:br>
                        <a:rPr lang="en-US" sz="2400" dirty="0" smtClean="0"/>
                      </a:br>
                      <a:r>
                        <a:rPr lang="en-US" sz="2400" dirty="0" smtClean="0"/>
                        <a:t>come last</a:t>
                      </a:r>
                      <a:br>
                        <a:rPr lang="en-US" sz="2400" dirty="0" smtClean="0"/>
                      </a:br>
                      <a:r>
                        <a:rPr lang="en-US" sz="2400" dirty="0" smtClean="0"/>
                        <a:t>come late</a:t>
                      </a:r>
                      <a:br>
                        <a:rPr lang="en-US" sz="2400" dirty="0" smtClean="0"/>
                      </a:br>
                      <a:r>
                        <a:rPr lang="en-US" sz="2400" dirty="0" smtClean="0"/>
                        <a:t>come on time</a:t>
                      </a:r>
                      <a:br>
                        <a:rPr lang="en-US" sz="2400" dirty="0" smtClean="0"/>
                      </a:br>
                      <a:r>
                        <a:rPr lang="en-US" sz="2400" dirty="0" smtClean="0"/>
                        <a:t>come prepared</a:t>
                      </a:r>
                      <a:br>
                        <a:rPr lang="en-US" sz="2400" dirty="0" smtClean="0"/>
                      </a:br>
                      <a:r>
                        <a:rPr lang="en-US" sz="2400" dirty="0" smtClean="0"/>
                        <a:t>come right back</a:t>
                      </a:r>
                      <a:br>
                        <a:rPr lang="en-US" sz="2400" dirty="0" smtClean="0"/>
                      </a:br>
                      <a:r>
                        <a:rPr lang="en-US" sz="2400" dirty="0" smtClean="0"/>
                        <a:t>come second</a:t>
                      </a:r>
                      <a:endParaRPr lang="es-E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come to a compromise</a:t>
                      </a:r>
                      <a:br>
                        <a:rPr lang="en-US" sz="2800" dirty="0" smtClean="0"/>
                      </a:br>
                      <a:r>
                        <a:rPr lang="en-US" sz="2800" dirty="0" smtClean="0"/>
                        <a:t>come to a decision</a:t>
                      </a:r>
                      <a:br>
                        <a:rPr lang="en-US" sz="2800" dirty="0" smtClean="0"/>
                      </a:br>
                      <a:r>
                        <a:rPr lang="en-US" sz="2800" dirty="0" smtClean="0"/>
                        <a:t>come to an agreement</a:t>
                      </a:r>
                      <a:br>
                        <a:rPr lang="en-US" sz="2800" dirty="0" smtClean="0"/>
                      </a:br>
                      <a:r>
                        <a:rPr lang="en-US" sz="2800" dirty="0" smtClean="0"/>
                        <a:t>come to an end</a:t>
                      </a:r>
                      <a:br>
                        <a:rPr lang="en-US" sz="2800" dirty="0" smtClean="0"/>
                      </a:br>
                      <a:r>
                        <a:rPr lang="en-US" sz="2800" dirty="0" smtClean="0"/>
                        <a:t>come to a standstill</a:t>
                      </a:r>
                      <a:br>
                        <a:rPr lang="en-US" sz="2800" dirty="0" smtClean="0"/>
                      </a:br>
                      <a:r>
                        <a:rPr lang="en-US" sz="2800" dirty="0" smtClean="0"/>
                        <a:t>come to terms with</a:t>
                      </a:r>
                      <a:br>
                        <a:rPr lang="en-US" sz="2800" dirty="0" smtClean="0"/>
                      </a:br>
                      <a:r>
                        <a:rPr lang="en-US" sz="2800" dirty="0" smtClean="0"/>
                        <a:t>come to a total of</a:t>
                      </a:r>
                      <a:br>
                        <a:rPr lang="en-US" sz="2800" dirty="0" smtClean="0"/>
                      </a:br>
                      <a:r>
                        <a:rPr lang="en-US" sz="2800" dirty="0" smtClean="0"/>
                        <a:t>come under attack</a:t>
                      </a:r>
                      <a:endParaRPr lang="es-ES" sz="2800" dirty="0" smtClean="0"/>
                    </a:p>
                    <a:p>
                      <a:endParaRPr lang="es-E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Go</a:t>
            </a:r>
            <a:endParaRPr lang="es-ES" dirty="0"/>
          </a:p>
        </p:txBody>
      </p:sp>
      <p:sp>
        <p:nvSpPr>
          <p:cNvPr id="3" name="2 Marcador de contenido"/>
          <p:cNvSpPr>
            <a:spLocks noGrp="1"/>
          </p:cNvSpPr>
          <p:nvPr>
            <p:ph idx="1"/>
          </p:nvPr>
        </p:nvSpPr>
        <p:spPr>
          <a:xfrm>
            <a:off x="0" y="1285860"/>
            <a:ext cx="9144000" cy="5572140"/>
          </a:xfrm>
        </p:spPr>
        <p:txBody>
          <a:bodyPr>
            <a:normAutofit/>
          </a:bodyPr>
          <a:lstStyle/>
          <a:p>
            <a:endParaRPr lang="en-US" dirty="0" smtClean="0"/>
          </a:p>
          <a:p>
            <a:pPr>
              <a:buNone/>
            </a:pPr>
            <a:endParaRPr lang="en-US" dirty="0" smtClean="0"/>
          </a:p>
        </p:txBody>
      </p:sp>
      <p:graphicFrame>
        <p:nvGraphicFramePr>
          <p:cNvPr id="4" name="3 Tabla"/>
          <p:cNvGraphicFramePr>
            <a:graphicFrameLocks noGrp="1"/>
          </p:cNvGraphicFramePr>
          <p:nvPr/>
        </p:nvGraphicFramePr>
        <p:xfrm>
          <a:off x="428596" y="1397000"/>
          <a:ext cx="8358246" cy="5175272"/>
        </p:xfrm>
        <a:graphic>
          <a:graphicData uri="http://schemas.openxmlformats.org/drawingml/2006/table">
            <a:tbl>
              <a:tblPr firstRow="1" bandRow="1">
                <a:tableStyleId>{5C22544A-7EE6-4342-B048-85BDC9FD1C3A}</a:tableStyleId>
              </a:tblPr>
              <a:tblGrid>
                <a:gridCol w="4179123"/>
                <a:gridCol w="4179123"/>
              </a:tblGrid>
              <a:tr h="51752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go abroad</a:t>
                      </a:r>
                      <a:br>
                        <a:rPr lang="en-US" sz="2800" dirty="0" smtClean="0"/>
                      </a:br>
                      <a:r>
                        <a:rPr lang="en-US" sz="2800" dirty="0" smtClean="0"/>
                        <a:t>go astray</a:t>
                      </a:r>
                      <a:br>
                        <a:rPr lang="en-US" sz="2800" dirty="0" smtClean="0"/>
                      </a:br>
                      <a:r>
                        <a:rPr lang="en-US" sz="2800" dirty="0" smtClean="0"/>
                        <a:t>go bad</a:t>
                      </a:r>
                      <a:br>
                        <a:rPr lang="en-US" sz="2800" dirty="0" smtClean="0"/>
                      </a:br>
                      <a:r>
                        <a:rPr lang="en-US" sz="2800" dirty="0" smtClean="0"/>
                        <a:t>go bald</a:t>
                      </a:r>
                      <a:br>
                        <a:rPr lang="en-US" sz="2800" dirty="0" smtClean="0"/>
                      </a:br>
                      <a:r>
                        <a:rPr lang="en-US" sz="2800" dirty="0" smtClean="0"/>
                        <a:t>go bankrupt</a:t>
                      </a:r>
                      <a:br>
                        <a:rPr lang="en-US" sz="2800" dirty="0" smtClean="0"/>
                      </a:br>
                      <a:r>
                        <a:rPr lang="en-US" sz="2800" dirty="0" smtClean="0"/>
                        <a:t>go blind</a:t>
                      </a:r>
                      <a:br>
                        <a:rPr lang="en-US" sz="2800" dirty="0" smtClean="0"/>
                      </a:br>
                      <a:r>
                        <a:rPr lang="en-US" sz="2800" dirty="0" smtClean="0"/>
                        <a:t>go crazy</a:t>
                      </a:r>
                      <a:br>
                        <a:rPr lang="en-US" sz="2800" dirty="0" smtClean="0"/>
                      </a:br>
                      <a:r>
                        <a:rPr lang="en-US" sz="2800" dirty="0" smtClean="0"/>
                        <a:t>go dark</a:t>
                      </a:r>
                      <a:br>
                        <a:rPr lang="en-US" sz="2800" dirty="0" smtClean="0"/>
                      </a:br>
                      <a:r>
                        <a:rPr lang="en-US" sz="2800" dirty="0" smtClean="0"/>
                        <a:t>go deaf</a:t>
                      </a:r>
                      <a:br>
                        <a:rPr lang="en-US" sz="2800" dirty="0" smtClean="0"/>
                      </a:br>
                      <a:r>
                        <a:rPr lang="en-US" sz="2800" dirty="0" smtClean="0"/>
                        <a:t>go fishing</a:t>
                      </a:r>
                      <a:br>
                        <a:rPr lang="en-US" sz="2800" dirty="0" smtClean="0"/>
                      </a:br>
                      <a:r>
                        <a:rPr lang="en-US" sz="2800" dirty="0" smtClean="0"/>
                        <a:t>go mad</a:t>
                      </a:r>
                    </a:p>
                    <a:p>
                      <a:endParaRPr lang="es-E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go missing</a:t>
                      </a:r>
                      <a:br>
                        <a:rPr lang="en-US" sz="2800" dirty="0" smtClean="0"/>
                      </a:br>
                      <a:r>
                        <a:rPr lang="en-US" sz="2800" dirty="0" smtClean="0"/>
                        <a:t>go on foot</a:t>
                      </a:r>
                      <a:br>
                        <a:rPr lang="en-US" sz="2800" dirty="0" smtClean="0"/>
                      </a:br>
                      <a:r>
                        <a:rPr lang="en-US" sz="2800" dirty="0" smtClean="0"/>
                        <a:t>go online</a:t>
                      </a:r>
                      <a:br>
                        <a:rPr lang="en-US" sz="2800" dirty="0" smtClean="0"/>
                      </a:br>
                      <a:r>
                        <a:rPr lang="en-US" sz="2800" dirty="0" smtClean="0"/>
                        <a:t>go out of business</a:t>
                      </a:r>
                      <a:br>
                        <a:rPr lang="en-US" sz="2800" dirty="0" smtClean="0"/>
                      </a:br>
                      <a:r>
                        <a:rPr lang="en-US" sz="2800" dirty="0" smtClean="0"/>
                        <a:t>go overseas</a:t>
                      </a:r>
                      <a:br>
                        <a:rPr lang="en-US" sz="2800" dirty="0" smtClean="0"/>
                      </a:br>
                      <a:r>
                        <a:rPr lang="en-US" sz="2800" dirty="0" smtClean="0"/>
                        <a:t>go quiet</a:t>
                      </a:r>
                      <a:br>
                        <a:rPr lang="en-US" sz="2800" dirty="0" smtClean="0"/>
                      </a:br>
                      <a:r>
                        <a:rPr lang="en-US" sz="2800" dirty="0" smtClean="0"/>
                        <a:t>go sailing</a:t>
                      </a:r>
                      <a:br>
                        <a:rPr lang="en-US" sz="2800" dirty="0" smtClean="0"/>
                      </a:br>
                      <a:r>
                        <a:rPr lang="en-US" sz="2800" dirty="0" smtClean="0"/>
                        <a:t>go to war</a:t>
                      </a:r>
                      <a:br>
                        <a:rPr lang="en-US" sz="2800" dirty="0" smtClean="0"/>
                      </a:br>
                      <a:r>
                        <a:rPr lang="en-US" sz="2800" dirty="0" smtClean="0"/>
                        <a:t>go yellow</a:t>
                      </a:r>
                      <a:endParaRPr lang="es-ES" sz="2800" dirty="0" smtClean="0"/>
                    </a:p>
                    <a:p>
                      <a:endParaRPr lang="es-E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Get</a:t>
            </a:r>
            <a:endParaRPr lang="es-ES" dirty="0"/>
          </a:p>
        </p:txBody>
      </p:sp>
      <p:graphicFrame>
        <p:nvGraphicFramePr>
          <p:cNvPr id="4" name="3 Marcador de contenido"/>
          <p:cNvGraphicFramePr>
            <a:graphicFrameLocks noGrp="1"/>
          </p:cNvGraphicFramePr>
          <p:nvPr>
            <p:ph idx="1"/>
          </p:nvPr>
        </p:nvGraphicFramePr>
        <p:xfrm>
          <a:off x="457200" y="1600200"/>
          <a:ext cx="8229600" cy="4829196"/>
        </p:xfrm>
        <a:graphic>
          <a:graphicData uri="http://schemas.openxmlformats.org/drawingml/2006/table">
            <a:tbl>
              <a:tblPr firstRow="1" bandRow="1">
                <a:tableStyleId>{5C22544A-7EE6-4342-B048-85BDC9FD1C3A}</a:tableStyleId>
              </a:tblPr>
              <a:tblGrid>
                <a:gridCol w="4114800"/>
                <a:gridCol w="4114800"/>
              </a:tblGrid>
              <a:tr h="4829196">
                <a:tc>
                  <a:txBody>
                    <a:bodyPr/>
                    <a:lstStyle/>
                    <a:p>
                      <a:r>
                        <a:rPr lang="en-US" sz="2400" b="0" i="0" kern="1200" dirty="0" smtClean="0">
                          <a:solidFill>
                            <a:schemeClr val="lt1"/>
                          </a:solidFill>
                          <a:latin typeface="+mn-lt"/>
                          <a:ea typeface="+mn-ea"/>
                          <a:cs typeface="+mn-cs"/>
                        </a:rPr>
                        <a:t>get a job</a:t>
                      </a:r>
                      <a:r>
                        <a:rPr lang="en-US" sz="2400" dirty="0" smtClean="0"/>
                        <a:t/>
                      </a:r>
                      <a:br>
                        <a:rPr lang="en-US" sz="2400" dirty="0" smtClean="0"/>
                      </a:br>
                      <a:r>
                        <a:rPr lang="en-US" sz="2400" b="0" i="0" kern="1200" dirty="0" smtClean="0">
                          <a:solidFill>
                            <a:schemeClr val="lt1"/>
                          </a:solidFill>
                          <a:latin typeface="+mn-lt"/>
                          <a:ea typeface="+mn-ea"/>
                          <a:cs typeface="+mn-cs"/>
                        </a:rPr>
                        <a:t>get a shock</a:t>
                      </a:r>
                      <a:r>
                        <a:rPr lang="en-US" sz="2400" dirty="0" smtClean="0"/>
                        <a:t/>
                      </a:r>
                      <a:br>
                        <a:rPr lang="en-US" sz="2400" dirty="0" smtClean="0"/>
                      </a:br>
                      <a:r>
                        <a:rPr lang="en-US" sz="2400" b="0" i="0" kern="1200" dirty="0" smtClean="0">
                          <a:solidFill>
                            <a:schemeClr val="lt1"/>
                          </a:solidFill>
                          <a:latin typeface="+mn-lt"/>
                          <a:ea typeface="+mn-ea"/>
                          <a:cs typeface="+mn-cs"/>
                        </a:rPr>
                        <a:t>get angry</a:t>
                      </a:r>
                      <a:r>
                        <a:rPr lang="en-US" sz="2400" dirty="0" smtClean="0"/>
                        <a:t/>
                      </a:r>
                      <a:br>
                        <a:rPr lang="en-US" sz="2400" dirty="0" smtClean="0"/>
                      </a:br>
                      <a:r>
                        <a:rPr lang="en-US" sz="2400" b="0" i="0" kern="1200" dirty="0" smtClean="0">
                          <a:solidFill>
                            <a:schemeClr val="lt1"/>
                          </a:solidFill>
                          <a:latin typeface="+mn-lt"/>
                          <a:ea typeface="+mn-ea"/>
                          <a:cs typeface="+mn-cs"/>
                        </a:rPr>
                        <a:t>get divorced</a:t>
                      </a:r>
                      <a:r>
                        <a:rPr lang="en-US" sz="2400" dirty="0" smtClean="0"/>
                        <a:t/>
                      </a:r>
                      <a:br>
                        <a:rPr lang="en-US" sz="2400" dirty="0" smtClean="0"/>
                      </a:br>
                      <a:r>
                        <a:rPr lang="en-US" sz="2400" b="0" i="0" kern="1200" dirty="0" smtClean="0">
                          <a:solidFill>
                            <a:schemeClr val="lt1"/>
                          </a:solidFill>
                          <a:latin typeface="+mn-lt"/>
                          <a:ea typeface="+mn-ea"/>
                          <a:cs typeface="+mn-cs"/>
                        </a:rPr>
                        <a:t>get drunk</a:t>
                      </a:r>
                      <a:r>
                        <a:rPr lang="en-US" sz="2400" dirty="0" smtClean="0"/>
                        <a:t/>
                      </a:r>
                      <a:br>
                        <a:rPr lang="en-US" sz="2400" dirty="0" smtClean="0"/>
                      </a:br>
                      <a:r>
                        <a:rPr lang="en-US" sz="2400" b="0" i="0" kern="1200" dirty="0" smtClean="0">
                          <a:solidFill>
                            <a:schemeClr val="lt1"/>
                          </a:solidFill>
                          <a:latin typeface="+mn-lt"/>
                          <a:ea typeface="+mn-ea"/>
                          <a:cs typeface="+mn-cs"/>
                        </a:rPr>
                        <a:t>get frightened</a:t>
                      </a:r>
                      <a:r>
                        <a:rPr lang="en-US" sz="2400" dirty="0" smtClean="0"/>
                        <a:t/>
                      </a:r>
                      <a:br>
                        <a:rPr lang="en-US" sz="2400" dirty="0" smtClean="0"/>
                      </a:br>
                      <a:r>
                        <a:rPr lang="en-US" sz="2400" b="0" i="0" kern="1200" dirty="0" smtClean="0">
                          <a:solidFill>
                            <a:schemeClr val="lt1"/>
                          </a:solidFill>
                          <a:latin typeface="+mn-lt"/>
                          <a:ea typeface="+mn-ea"/>
                          <a:cs typeface="+mn-cs"/>
                        </a:rPr>
                        <a:t>get home</a:t>
                      </a:r>
                      <a:r>
                        <a:rPr lang="en-US" sz="2400" dirty="0" smtClean="0"/>
                        <a:t/>
                      </a:r>
                      <a:br>
                        <a:rPr lang="en-US" sz="2400" dirty="0" smtClean="0"/>
                      </a:br>
                      <a:r>
                        <a:rPr lang="en-US" sz="2400" b="0" i="0" kern="1200" dirty="0" smtClean="0">
                          <a:solidFill>
                            <a:schemeClr val="lt1"/>
                          </a:solidFill>
                          <a:latin typeface="+mn-lt"/>
                          <a:ea typeface="+mn-ea"/>
                          <a:cs typeface="+mn-cs"/>
                        </a:rPr>
                        <a:t>get lost</a:t>
                      </a:r>
                      <a:r>
                        <a:rPr lang="en-US" sz="2400" dirty="0" smtClean="0"/>
                        <a:t/>
                      </a:r>
                      <a:br>
                        <a:rPr lang="en-US" sz="2400" dirty="0" smtClean="0"/>
                      </a:br>
                      <a:r>
                        <a:rPr lang="en-US" sz="2400" b="0" i="0" kern="1200" dirty="0" smtClean="0">
                          <a:solidFill>
                            <a:schemeClr val="lt1"/>
                          </a:solidFill>
                          <a:latin typeface="+mn-lt"/>
                          <a:ea typeface="+mn-ea"/>
                          <a:cs typeface="+mn-cs"/>
                        </a:rPr>
                        <a:t>get married</a:t>
                      </a:r>
                      <a:r>
                        <a:rPr lang="en-US" sz="2400" dirty="0" smtClean="0"/>
                        <a:t/>
                      </a:r>
                      <a:br>
                        <a:rPr lang="en-US" sz="2400" dirty="0" smtClean="0"/>
                      </a:br>
                      <a:r>
                        <a:rPr lang="en-US" sz="2400" b="0" i="0" kern="1200" dirty="0" smtClean="0">
                          <a:solidFill>
                            <a:schemeClr val="lt1"/>
                          </a:solidFill>
                          <a:latin typeface="+mn-lt"/>
                          <a:ea typeface="+mn-ea"/>
                          <a:cs typeface="+mn-cs"/>
                        </a:rPr>
                        <a:t>get nowhere</a:t>
                      </a:r>
                      <a:r>
                        <a:rPr lang="en-US" sz="2400" dirty="0" smtClean="0"/>
                        <a:t/>
                      </a:r>
                      <a:br>
                        <a:rPr lang="en-US" sz="2400" dirty="0" smtClean="0"/>
                      </a:br>
                      <a:r>
                        <a:rPr lang="en-US" sz="2400" b="0" i="0" kern="1200" dirty="0" smtClean="0">
                          <a:solidFill>
                            <a:schemeClr val="lt1"/>
                          </a:solidFill>
                          <a:latin typeface="+mn-lt"/>
                          <a:ea typeface="+mn-ea"/>
                          <a:cs typeface="+mn-cs"/>
                        </a:rPr>
                        <a:t>get permission</a:t>
                      </a:r>
                      <a:endParaRPr lang="es-ES" sz="2400" dirty="0"/>
                    </a:p>
                  </a:txBody>
                  <a:tcPr/>
                </a:tc>
                <a:tc>
                  <a:txBody>
                    <a:bodyPr/>
                    <a:lstStyle/>
                    <a:p>
                      <a:r>
                        <a:rPr lang="en-US" sz="2400" b="0" i="0" kern="1200" dirty="0" smtClean="0">
                          <a:solidFill>
                            <a:schemeClr val="lt1"/>
                          </a:solidFill>
                          <a:latin typeface="+mn-lt"/>
                          <a:ea typeface="+mn-ea"/>
                          <a:cs typeface="+mn-cs"/>
                        </a:rPr>
                        <a:t>get pregnant</a:t>
                      </a:r>
                      <a:r>
                        <a:rPr lang="en-US" sz="2400" dirty="0" smtClean="0"/>
                        <a:t/>
                      </a:r>
                      <a:br>
                        <a:rPr lang="en-US" sz="2400" dirty="0" smtClean="0"/>
                      </a:br>
                      <a:r>
                        <a:rPr lang="en-US" sz="2400" b="0" i="0" kern="1200" dirty="0" smtClean="0">
                          <a:solidFill>
                            <a:schemeClr val="lt1"/>
                          </a:solidFill>
                          <a:latin typeface="+mn-lt"/>
                          <a:ea typeface="+mn-ea"/>
                          <a:cs typeface="+mn-cs"/>
                        </a:rPr>
                        <a:t>get ready</a:t>
                      </a:r>
                      <a:r>
                        <a:rPr lang="en-US" sz="2400" dirty="0" smtClean="0"/>
                        <a:t/>
                      </a:r>
                      <a:br>
                        <a:rPr lang="en-US" sz="2400" dirty="0" smtClean="0"/>
                      </a:br>
                      <a:r>
                        <a:rPr lang="en-US" sz="2400" b="0" i="0" kern="1200" dirty="0" smtClean="0">
                          <a:solidFill>
                            <a:schemeClr val="lt1"/>
                          </a:solidFill>
                          <a:latin typeface="+mn-lt"/>
                          <a:ea typeface="+mn-ea"/>
                          <a:cs typeface="+mn-cs"/>
                        </a:rPr>
                        <a:t>get started</a:t>
                      </a:r>
                      <a:r>
                        <a:rPr lang="en-US" sz="2400" dirty="0" smtClean="0"/>
                        <a:t/>
                      </a:r>
                      <a:br>
                        <a:rPr lang="en-US" sz="2400" dirty="0" smtClean="0"/>
                      </a:br>
                      <a:r>
                        <a:rPr lang="en-US" sz="2400" b="0" i="0" kern="1200" dirty="0" smtClean="0">
                          <a:solidFill>
                            <a:schemeClr val="lt1"/>
                          </a:solidFill>
                          <a:latin typeface="+mn-lt"/>
                          <a:ea typeface="+mn-ea"/>
                          <a:cs typeface="+mn-cs"/>
                        </a:rPr>
                        <a:t>get the impression</a:t>
                      </a:r>
                      <a:r>
                        <a:rPr lang="en-US" sz="2400" dirty="0" smtClean="0"/>
                        <a:t/>
                      </a:r>
                      <a:br>
                        <a:rPr lang="en-US" sz="2400" dirty="0" smtClean="0"/>
                      </a:br>
                      <a:r>
                        <a:rPr lang="en-US" sz="2400" b="0" i="0" kern="1200" dirty="0" smtClean="0">
                          <a:solidFill>
                            <a:schemeClr val="lt1"/>
                          </a:solidFill>
                          <a:latin typeface="+mn-lt"/>
                          <a:ea typeface="+mn-ea"/>
                          <a:cs typeface="+mn-cs"/>
                        </a:rPr>
                        <a:t>get the message</a:t>
                      </a:r>
                      <a:r>
                        <a:rPr lang="en-US" sz="2400" dirty="0" smtClean="0"/>
                        <a:t/>
                      </a:r>
                      <a:br>
                        <a:rPr lang="en-US" sz="2400" dirty="0" smtClean="0"/>
                      </a:br>
                      <a:r>
                        <a:rPr lang="en-US" sz="2400" b="0" i="0" kern="1200" dirty="0" smtClean="0">
                          <a:solidFill>
                            <a:schemeClr val="lt1"/>
                          </a:solidFill>
                          <a:latin typeface="+mn-lt"/>
                          <a:ea typeface="+mn-ea"/>
                          <a:cs typeface="+mn-cs"/>
                        </a:rPr>
                        <a:t>get the sack</a:t>
                      </a:r>
                      <a:r>
                        <a:rPr lang="en-US" sz="2400" dirty="0" smtClean="0"/>
                        <a:t/>
                      </a:r>
                      <a:br>
                        <a:rPr lang="en-US" sz="2400" dirty="0" smtClean="0"/>
                      </a:br>
                      <a:r>
                        <a:rPr lang="en-US" sz="2400" b="0" i="0" kern="1200" dirty="0" smtClean="0">
                          <a:solidFill>
                            <a:schemeClr val="lt1"/>
                          </a:solidFill>
                          <a:latin typeface="+mn-lt"/>
                          <a:ea typeface="+mn-ea"/>
                          <a:cs typeface="+mn-cs"/>
                        </a:rPr>
                        <a:t>get upset</a:t>
                      </a:r>
                      <a:r>
                        <a:rPr lang="en-US" sz="2400" dirty="0" smtClean="0"/>
                        <a:t/>
                      </a:r>
                      <a:br>
                        <a:rPr lang="en-US" sz="2400" dirty="0" smtClean="0"/>
                      </a:br>
                      <a:r>
                        <a:rPr lang="en-US" sz="2400" b="0" i="0" kern="1200" dirty="0" smtClean="0">
                          <a:solidFill>
                            <a:schemeClr val="lt1"/>
                          </a:solidFill>
                          <a:latin typeface="+mn-lt"/>
                          <a:ea typeface="+mn-ea"/>
                          <a:cs typeface="+mn-cs"/>
                        </a:rPr>
                        <a:t>get wet</a:t>
                      </a:r>
                      <a:r>
                        <a:rPr lang="en-US" sz="2400" dirty="0" smtClean="0"/>
                        <a:t/>
                      </a:r>
                      <a:br>
                        <a:rPr lang="en-US" sz="2400" dirty="0" smtClean="0"/>
                      </a:br>
                      <a:r>
                        <a:rPr lang="en-US" sz="2400" b="0" i="0" kern="1200" dirty="0" smtClean="0">
                          <a:solidFill>
                            <a:schemeClr val="lt1"/>
                          </a:solidFill>
                          <a:latin typeface="+mn-lt"/>
                          <a:ea typeface="+mn-ea"/>
                          <a:cs typeface="+mn-cs"/>
                        </a:rPr>
                        <a:t>get worried</a:t>
                      </a:r>
                      <a:endParaRPr lang="es-ES" sz="2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What</a:t>
            </a:r>
            <a:r>
              <a:rPr lang="es-ES" dirty="0" smtClean="0"/>
              <a:t> are </a:t>
            </a:r>
            <a:r>
              <a:rPr lang="es-ES" dirty="0" err="1" smtClean="0"/>
              <a:t>collocations</a:t>
            </a:r>
            <a:r>
              <a:rPr lang="en-US" dirty="0" smtClean="0"/>
              <a:t>?</a:t>
            </a:r>
            <a:endParaRPr lang="es-ES" dirty="0"/>
          </a:p>
        </p:txBody>
      </p:sp>
      <p:sp>
        <p:nvSpPr>
          <p:cNvPr id="3" name="2 Marcador de contenido"/>
          <p:cNvSpPr>
            <a:spLocks noGrp="1"/>
          </p:cNvSpPr>
          <p:nvPr>
            <p:ph idx="1"/>
          </p:nvPr>
        </p:nvSpPr>
        <p:spPr>
          <a:xfrm>
            <a:off x="285720" y="1214422"/>
            <a:ext cx="8643998" cy="5286412"/>
          </a:xfrm>
        </p:spPr>
        <p:txBody>
          <a:bodyPr>
            <a:normAutofit fontScale="92500"/>
          </a:bodyPr>
          <a:lstStyle/>
          <a:p>
            <a:pPr fontAlgn="base"/>
            <a:r>
              <a:rPr lang="en-US" dirty="0" smtClean="0"/>
              <a:t>Although the term “collocation” may sound very intimidating, it simply refers to a phrase of two or more words that are commonly used together. Usually, if you replace one of the words in a collocation with a similar word, the phrase will sound strange and unnatural—even if the meaning is technically the same.</a:t>
            </a:r>
          </a:p>
          <a:p>
            <a:pPr fontAlgn="base"/>
            <a:r>
              <a:rPr lang="en-US" dirty="0" smtClean="0"/>
              <a:t>Collocations can express actions, emotions or ideas. They’re used in both formal and </a:t>
            </a:r>
            <a:r>
              <a:rPr lang="en-US" dirty="0" smtClean="0">
                <a:hlinkClick r:id="rId2"/>
              </a:rPr>
              <a:t>informal speech</a:t>
            </a:r>
            <a:r>
              <a:rPr lang="en-US" dirty="0" smtClean="0"/>
              <a:t>, and different types of English, such as business English, often have their own collocations.</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lstStyle/>
          <a:p>
            <a:pPr algn="ctr">
              <a:buNone/>
            </a:pPr>
            <a:r>
              <a:rPr lang="en-US" dirty="0" smtClean="0"/>
              <a:t>Exercise with collocations:</a:t>
            </a:r>
            <a:endParaRPr lang="es-ES" dirty="0" smtClean="0"/>
          </a:p>
          <a:p>
            <a:r>
              <a:rPr lang="es-ES" dirty="0" smtClean="0">
                <a:hlinkClick r:id="rId2"/>
              </a:rPr>
              <a:t>https</a:t>
            </a:r>
            <a:r>
              <a:rPr lang="es-ES" dirty="0" smtClean="0">
                <a:hlinkClick r:id="rId2"/>
              </a:rPr>
              <a:t>://</a:t>
            </a:r>
            <a:r>
              <a:rPr lang="es-ES" dirty="0" smtClean="0">
                <a:hlinkClick r:id="rId2"/>
              </a:rPr>
              <a:t>www.englishrevealed.co.uk/FCE/fce_vocabulary/fce_collocations_5.php</a:t>
            </a:r>
            <a:endParaRPr lang="es-ES" dirty="0" smtClean="0"/>
          </a:p>
          <a:p>
            <a:endParaRPr lang="en-US" dirty="0" smtClean="0"/>
          </a:p>
          <a:p>
            <a:r>
              <a:rPr lang="en-US" dirty="0" smtClean="0"/>
              <a:t>Please watch the video and write down 10 collocations:</a:t>
            </a:r>
          </a:p>
          <a:p>
            <a:pPr>
              <a:buNone/>
            </a:pPr>
            <a:r>
              <a:rPr lang="es-ES" dirty="0" smtClean="0"/>
              <a:t>https</a:t>
            </a:r>
            <a:r>
              <a:rPr lang="es-ES" dirty="0" smtClean="0"/>
              <a:t>://www.youtube.com/watch?v=CqRloBkyqQs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pcc\Desktop\collocation.jpg"/>
          <p:cNvPicPr>
            <a:picLocks noGrp="1" noChangeAspect="1" noChangeArrowheads="1"/>
          </p:cNvPicPr>
          <p:nvPr>
            <p:ph idx="1"/>
          </p:nvPr>
        </p:nvPicPr>
        <p:blipFill>
          <a:blip r:embed="rId2"/>
          <a:srcRect/>
          <a:stretch>
            <a:fillRect/>
          </a:stretch>
        </p:blipFill>
        <p:spPr bwMode="auto">
          <a:xfrm>
            <a:off x="173178" y="214290"/>
            <a:ext cx="8643964" cy="62865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5 most important collocations in English</a:t>
            </a:r>
            <a:endParaRPr lang="es-ES" dirty="0"/>
          </a:p>
        </p:txBody>
      </p:sp>
      <p:sp>
        <p:nvSpPr>
          <p:cNvPr id="3" name="2 Marcador de contenido"/>
          <p:cNvSpPr>
            <a:spLocks noGrp="1"/>
          </p:cNvSpPr>
          <p:nvPr>
            <p:ph idx="1"/>
          </p:nvPr>
        </p:nvSpPr>
        <p:spPr>
          <a:xfrm>
            <a:off x="0" y="1600200"/>
            <a:ext cx="9144000" cy="5257800"/>
          </a:xfrm>
        </p:spPr>
        <p:txBody>
          <a:bodyPr>
            <a:normAutofit fontScale="77500" lnSpcReduction="20000"/>
          </a:bodyPr>
          <a:lstStyle/>
          <a:p>
            <a:pPr fontAlgn="base"/>
            <a:r>
              <a:rPr lang="en-US" b="1" dirty="0" smtClean="0">
                <a:solidFill>
                  <a:srgbClr val="00B050"/>
                </a:solidFill>
              </a:rPr>
              <a:t>1. Have a Good </a:t>
            </a:r>
            <a:r>
              <a:rPr lang="en-US" b="1" dirty="0" smtClean="0">
                <a:solidFill>
                  <a:srgbClr val="00B050"/>
                </a:solidFill>
              </a:rPr>
              <a:t>Time/Day</a:t>
            </a:r>
          </a:p>
          <a:p>
            <a:pPr fontAlgn="base">
              <a:buNone/>
            </a:pPr>
            <a:endParaRPr lang="en-US" b="1" dirty="0" smtClean="0">
              <a:solidFill>
                <a:srgbClr val="00B050"/>
              </a:solidFill>
            </a:endParaRPr>
          </a:p>
          <a:p>
            <a:pPr fontAlgn="base"/>
            <a:r>
              <a:rPr lang="en-US" dirty="0" smtClean="0"/>
              <a:t>This phrase is one that you definitely want to note down! The verb you’ll always hear in this collocation is “has.” You won’t hear English speakers say “make a good time,” “enjoy a good time,” etc.</a:t>
            </a:r>
          </a:p>
          <a:p>
            <a:pPr fontAlgn="base"/>
            <a:r>
              <a:rPr lang="en-US" dirty="0" smtClean="0"/>
              <a:t>“Have a good time!” can be used </a:t>
            </a:r>
            <a:r>
              <a:rPr lang="en-US" b="1" dirty="0" smtClean="0"/>
              <a:t>at the end of a conversation in a variety of informal situations</a:t>
            </a:r>
            <a:r>
              <a:rPr lang="en-US" dirty="0" smtClean="0"/>
              <a:t>.</a:t>
            </a:r>
          </a:p>
          <a:p>
            <a:pPr fontAlgn="base"/>
            <a:r>
              <a:rPr lang="en-US" dirty="0" smtClean="0"/>
              <a:t>When you’re leaving the café with a friend who’s going to the movies that afternoon, you can say, “Have a good time at the movies!” as you wave goodbye. Or if someone’s going on vacation and you won’t see them again before they leave, you can say, “Have a good time on your trip!”</a:t>
            </a:r>
          </a:p>
          <a:p>
            <a:pPr fontAlgn="base"/>
            <a:r>
              <a:rPr lang="en-US" dirty="0" smtClean="0"/>
              <a:t>Another very similar phrase would be, </a:t>
            </a:r>
            <a:r>
              <a:rPr lang="en-US" b="1" dirty="0" smtClean="0"/>
              <a:t>“Have a good day!” which is more versatile</a:t>
            </a:r>
            <a:r>
              <a:rPr lang="en-US" dirty="0" smtClean="0"/>
              <a:t>. It can be used in both formal and informal situations.</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70000" lnSpcReduction="20000"/>
          </a:bodyPr>
          <a:lstStyle/>
          <a:p>
            <a:pPr fontAlgn="base">
              <a:buNone/>
            </a:pPr>
            <a:r>
              <a:rPr lang="en-US" b="1" dirty="0" smtClean="0">
                <a:solidFill>
                  <a:srgbClr val="00B050"/>
                </a:solidFill>
              </a:rPr>
              <a:t>2. Catch a </a:t>
            </a:r>
            <a:r>
              <a:rPr lang="en-US" b="1" dirty="0" smtClean="0">
                <a:solidFill>
                  <a:srgbClr val="00B050"/>
                </a:solidFill>
              </a:rPr>
              <a:t>Cold</a:t>
            </a:r>
          </a:p>
          <a:p>
            <a:pPr fontAlgn="base">
              <a:buNone/>
            </a:pPr>
            <a:endParaRPr lang="en-US" b="1" dirty="0" smtClean="0">
              <a:solidFill>
                <a:srgbClr val="00B050"/>
              </a:solidFill>
            </a:endParaRPr>
          </a:p>
          <a:p>
            <a:pPr fontAlgn="base"/>
            <a:r>
              <a:rPr lang="en-US" sz="3400" dirty="0" smtClean="0"/>
              <a:t>If you’re an avid baseball fan, do note that </a:t>
            </a:r>
            <a:r>
              <a:rPr lang="en-US" sz="3400" b="1" dirty="0" smtClean="0"/>
              <a:t>catching a ball and catching a cold are two entirely different things</a:t>
            </a:r>
            <a:r>
              <a:rPr lang="en-US" sz="3400" dirty="0" smtClean="0"/>
              <a:t>.</a:t>
            </a:r>
          </a:p>
          <a:p>
            <a:pPr fontAlgn="base"/>
            <a:r>
              <a:rPr lang="en-US" sz="3400" dirty="0" smtClean="0"/>
              <a:t>When someone catches a cold, it usually means that they’re currently sneezing terribly or they have a bad sore throat. Basically, they feel sick.</a:t>
            </a:r>
          </a:p>
          <a:p>
            <a:pPr fontAlgn="base"/>
            <a:r>
              <a:rPr lang="en-US" sz="3400" dirty="0" smtClean="0"/>
              <a:t>You might occasionally hear an English speaker say that they’re “getting a cold,” but the collocation </a:t>
            </a:r>
            <a:r>
              <a:rPr lang="en-US" sz="3400" b="1" dirty="0" smtClean="0"/>
              <a:t>“catch a cold” is more common</a:t>
            </a:r>
            <a:r>
              <a:rPr lang="en-US" sz="3400" dirty="0" smtClean="0"/>
              <a:t>.</a:t>
            </a:r>
          </a:p>
          <a:p>
            <a:pPr fontAlgn="base"/>
            <a:r>
              <a:rPr lang="en-US" sz="3400" dirty="0" smtClean="0"/>
              <a:t>When the cold season approaches, you’ll often hear English speakers warn one another, “Dress warmly so you don’t catch a cold!” It’s a gentle reminder to wear appropriate winter clothing so that you don’t accidentally fall sick. No one likes being sick, of course.</a:t>
            </a:r>
          </a:p>
          <a:p>
            <a:pPr fontAlgn="base"/>
            <a:r>
              <a:rPr lang="en-US" sz="3400" dirty="0" smtClean="0"/>
              <a:t>Another common situation where you’ll hear this phrase is in a working environment. If an employee’s unable to come to work for the day, they’ll probably tell their supervisor, “I’m unable to come to work today as I caught a cold.”</a:t>
            </a:r>
          </a:p>
          <a:p>
            <a:pPr fontAlgn="base"/>
            <a:r>
              <a:rPr lang="en-US" sz="3400" dirty="0" smtClean="0"/>
              <a:t>The next time you feel unwell (we hope it’s not often!) do try to use this collocation</a:t>
            </a:r>
            <a:r>
              <a:rPr lang="en-US" sz="3400" dirty="0" smtClean="0"/>
              <a:t>.</a:t>
            </a:r>
            <a:endParaRPr lang="en-US" sz="3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77500" lnSpcReduction="20000"/>
          </a:bodyPr>
          <a:lstStyle/>
          <a:p>
            <a:pPr fontAlgn="base"/>
            <a:r>
              <a:rPr lang="en-US" b="1" dirty="0" smtClean="0">
                <a:solidFill>
                  <a:srgbClr val="00B050"/>
                </a:solidFill>
              </a:rPr>
              <a:t>3. Save </a:t>
            </a:r>
            <a:r>
              <a:rPr lang="en-US" b="1" dirty="0" smtClean="0">
                <a:solidFill>
                  <a:srgbClr val="00B050"/>
                </a:solidFill>
              </a:rPr>
              <a:t>Time</a:t>
            </a:r>
          </a:p>
          <a:p>
            <a:pPr fontAlgn="base"/>
            <a:endParaRPr lang="en-US" b="1" dirty="0" smtClean="0"/>
          </a:p>
          <a:p>
            <a:pPr fontAlgn="base"/>
            <a:r>
              <a:rPr lang="en-US" sz="3400" dirty="0" smtClean="0"/>
              <a:t>If you’re thinking about putting “time” into a box and storing it away in your cupboard, please don’t try! We all know that it isn’t possible! (But if you do find a way, be sure to let us know.)</a:t>
            </a:r>
          </a:p>
          <a:p>
            <a:pPr fontAlgn="base"/>
            <a:r>
              <a:rPr lang="en-US" sz="3400" dirty="0" smtClean="0"/>
              <a:t>The collocation </a:t>
            </a:r>
            <a:r>
              <a:rPr lang="en-US" sz="3400" b="1" dirty="0" smtClean="0"/>
              <a:t>“save time” refers to getting something done faster than expected</a:t>
            </a:r>
            <a:r>
              <a:rPr lang="en-US" sz="3400" dirty="0" smtClean="0"/>
              <a:t> (or not having to do it at all). In other words, the time that you didn’t have to spend on that activity is the time that you “saved” and can now use for other things. It’s similar to the idea of “saving money” with a discount coupon, for example.</a:t>
            </a:r>
          </a:p>
          <a:p>
            <a:pPr fontAlgn="base"/>
            <a:r>
              <a:rPr lang="en-US" sz="3400" dirty="0" smtClean="0"/>
              <a:t>This collocation is commonly seen in advertisements, often for technological products or appliances. Fancy washing machines that can wash clothes faster will help you save time. Pressure cookers that can prepare food very quickly will save time for you.</a:t>
            </a:r>
          </a:p>
          <a:p>
            <a:pPr fontAlgn="base"/>
            <a:r>
              <a:rPr lang="en-US" sz="3400" dirty="0" smtClean="0"/>
              <a:t>Additionally, this collocation can be used in lots of everyday contexts. If you have a lot of projects at the office, you might ask your coworker to help you with paperwork so that you can save time.</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92500" lnSpcReduction="20000"/>
          </a:bodyPr>
          <a:lstStyle/>
          <a:p>
            <a:pPr fontAlgn="base">
              <a:buNone/>
            </a:pPr>
            <a:r>
              <a:rPr lang="en-US" b="1" dirty="0" smtClean="0">
                <a:solidFill>
                  <a:srgbClr val="00B050"/>
                </a:solidFill>
              </a:rPr>
              <a:t>4. Make a Difference</a:t>
            </a:r>
          </a:p>
          <a:p>
            <a:pPr fontAlgn="base"/>
            <a:r>
              <a:rPr lang="en-US" dirty="0" smtClean="0"/>
              <a:t>You can make a difference!</a:t>
            </a:r>
          </a:p>
          <a:p>
            <a:pPr fontAlgn="base"/>
            <a:r>
              <a:rPr lang="en-US" dirty="0" smtClean="0"/>
              <a:t>This collocation carries a </a:t>
            </a:r>
            <a:r>
              <a:rPr lang="en-US" b="1" dirty="0" smtClean="0"/>
              <a:t>positive meaning</a:t>
            </a:r>
            <a:r>
              <a:rPr lang="en-US" dirty="0" smtClean="0"/>
              <a:t>. To make a difference means doing something beneficial—usually something that’s good for a whole community. And that’s undeniably something that we all want to do!</a:t>
            </a:r>
          </a:p>
          <a:p>
            <a:pPr fontAlgn="base"/>
            <a:r>
              <a:rPr lang="en-US" dirty="0" smtClean="0"/>
              <a:t>For example, when you make a donation </a:t>
            </a:r>
            <a:r>
              <a:rPr lang="en-US" dirty="0" smtClean="0">
                <a:hlinkClick r:id="rId2"/>
              </a:rPr>
              <a:t>to a charity organization</a:t>
            </a:r>
            <a:r>
              <a:rPr lang="en-US" dirty="0" smtClean="0"/>
              <a:t>, you’ve made a difference for all the people that charity serves. When you volunteer your time at an orphanage, you’ve made a difference for the kids there. You could even make a small difference for your neighbors simply by cleaning up trash along your street.</a:t>
            </a:r>
          </a:p>
          <a:p>
            <a:pPr fontAlgn="base"/>
            <a:r>
              <a:rPr lang="en-US" dirty="0" smtClean="0"/>
              <a:t>This is a very common and rigid collocation—you won’t hear English speakers change the verb. For example, “do a difference” or “create a difference” would sound strange.</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85000" lnSpcReduction="20000"/>
          </a:bodyPr>
          <a:lstStyle/>
          <a:p>
            <a:pPr fontAlgn="base"/>
            <a:r>
              <a:rPr lang="en-US" b="1" dirty="0" smtClean="0">
                <a:solidFill>
                  <a:srgbClr val="00B050"/>
                </a:solidFill>
              </a:rPr>
              <a:t>5. Do </a:t>
            </a:r>
            <a:r>
              <a:rPr lang="en-US" b="1" dirty="0" smtClean="0">
                <a:solidFill>
                  <a:srgbClr val="00B050"/>
                </a:solidFill>
              </a:rPr>
              <a:t>Business</a:t>
            </a:r>
          </a:p>
          <a:p>
            <a:pPr fontAlgn="base"/>
            <a:endParaRPr lang="en-US" b="1" dirty="0" smtClean="0"/>
          </a:p>
          <a:p>
            <a:pPr fontAlgn="base"/>
            <a:r>
              <a:rPr lang="en-US" dirty="0" smtClean="0"/>
              <a:t>This collocation is </a:t>
            </a:r>
            <a:r>
              <a:rPr lang="en-US" b="1" dirty="0" smtClean="0"/>
              <a:t>most often used in professional settings</a:t>
            </a:r>
            <a:r>
              <a:rPr lang="en-US" dirty="0" smtClean="0"/>
              <a:t>. To “do business” with someone usually refers to the buying and selling of goods or providing services between companies and clients.</a:t>
            </a:r>
          </a:p>
          <a:p>
            <a:pPr fontAlgn="base"/>
            <a:r>
              <a:rPr lang="en-US" dirty="0" smtClean="0"/>
              <a:t>For example, if you work with English-speaking customers or business partners, you might tell them, “It’s been a pleasure doing business with you” after completing a contract. Or if someone you know had a bad experience working with a company, they might advise you, “Don’t do business with them!”</a:t>
            </a:r>
          </a:p>
          <a:p>
            <a:pPr fontAlgn="base"/>
            <a:r>
              <a:rPr lang="en-US" dirty="0" smtClean="0"/>
              <a:t>If you’re just having a coffee with a colleague from work, don’t refer to it as “doing business.” That would be using a collocation in the wrong context. You can simply refer to it as </a:t>
            </a:r>
            <a:r>
              <a:rPr lang="en-US" dirty="0" smtClean="0">
                <a:hlinkClick r:id="rId2"/>
              </a:rPr>
              <a:t>“catching up” with a friend</a:t>
            </a:r>
            <a:r>
              <a:rPr lang="en-US" dirty="0" smtClean="0"/>
              <a:t>, which would mean that you and your friend are taking the time to tell each other about what’s been happening in your lives.</a:t>
            </a:r>
          </a:p>
          <a:p>
            <a:pPr fontAlgn="base"/>
            <a:r>
              <a:rPr lang="en-US" dirty="0" smtClean="0"/>
              <a:t>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lstStyle/>
          <a:p>
            <a:r>
              <a:rPr lang="en-US" dirty="0" smtClean="0"/>
              <a:t>Useful  verb collocations</a:t>
            </a:r>
          </a:p>
          <a:p>
            <a:endParaRPr lang="en-US" dirty="0" smtClean="0"/>
          </a:p>
          <a:p>
            <a:endParaRPr lang="es-ES" dirty="0"/>
          </a:p>
        </p:txBody>
      </p:sp>
      <p:sp>
        <p:nvSpPr>
          <p:cNvPr id="4" name="3 Flecha abajo"/>
          <p:cNvSpPr/>
          <p:nvPr/>
        </p:nvSpPr>
        <p:spPr>
          <a:xfrm>
            <a:off x="3071802" y="2714620"/>
            <a:ext cx="1857388" cy="3429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255</Words>
  <PresentationFormat>Presentación en pantalla (4:3)</PresentationFormat>
  <Paragraphs>71</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Collocations</vt:lpstr>
      <vt:lpstr>What are collocations?</vt:lpstr>
      <vt:lpstr>Diapositiva 3</vt:lpstr>
      <vt:lpstr>5 most important collocations in English</vt:lpstr>
      <vt:lpstr>Diapositiva 5</vt:lpstr>
      <vt:lpstr>Diapositiva 6</vt:lpstr>
      <vt:lpstr>Diapositiva 7</vt:lpstr>
      <vt:lpstr>Diapositiva 8</vt:lpstr>
      <vt:lpstr>Diapositiva 9</vt:lpstr>
      <vt:lpstr>Diapositiva 10</vt:lpstr>
      <vt:lpstr>Diapositiva 11</vt:lpstr>
      <vt:lpstr>Break</vt:lpstr>
      <vt:lpstr>Catch</vt:lpstr>
      <vt:lpstr>Pay</vt:lpstr>
      <vt:lpstr>Save</vt:lpstr>
      <vt:lpstr>keep</vt:lpstr>
      <vt:lpstr>Come</vt:lpstr>
      <vt:lpstr>Go</vt:lpstr>
      <vt:lpstr>Get</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Collocations</dc:title>
  <dc:creator>pcc</dc:creator>
  <cp:lastModifiedBy>Usuario</cp:lastModifiedBy>
  <cp:revision>4</cp:revision>
  <dcterms:created xsi:type="dcterms:W3CDTF">2019-01-13T16:43:13Z</dcterms:created>
  <dcterms:modified xsi:type="dcterms:W3CDTF">2019-01-13T17:16:18Z</dcterms:modified>
</cp:coreProperties>
</file>