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61" r:id="rId4"/>
    <p:sldId id="256" r:id="rId5"/>
    <p:sldId id="262" r:id="rId6"/>
    <p:sldId id="259" r:id="rId7"/>
    <p:sldId id="266" r:id="rId8"/>
    <p:sldId id="258" r:id="rId9"/>
    <p:sldId id="267" r:id="rId10"/>
    <p:sldId id="268" r:id="rId11"/>
    <p:sldId id="269" r:id="rId12"/>
    <p:sldId id="263" r:id="rId13"/>
    <p:sldId id="264" r:id="rId14"/>
    <p:sldId id="265" r:id="rId15"/>
    <p:sldId id="270" r:id="rId16"/>
    <p:sldId id="271"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03/12/2018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03/12/2018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03/12/2018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03/12/2018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03/12/2018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03/12/2018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03/12/2018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03/12/2018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03/12/2018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03/12/2018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03/12/2018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03/12/2018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perfect-english-grammar.com/zero-conditional.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liveworksheets.com/worksheets/en/English_as_a_Second_Language_(ESL)/Conditional_sentences/ZERO,_FIRST,_AND_SECOND_CONDITIONALS_kd1447hm" TargetMode="External"/><Relationship Id="rId2" Type="http://schemas.openxmlformats.org/officeDocument/2006/relationships/hyperlink" Target="http://www.mssch.cz/sites/default/files/_uzivatele/juskova/conditionals.pdf" TargetMode="External"/><Relationship Id="rId1" Type="http://schemas.openxmlformats.org/officeDocument/2006/relationships/slideLayout" Target="../slideLayouts/slideLayout2.xml"/><Relationship Id="rId4" Type="http://schemas.openxmlformats.org/officeDocument/2006/relationships/hyperlink" Target="https://www.ego4u.com/en/cram-up/tests/conditional-sentences-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0"/>
            <a:ext cx="9144000" cy="6858000"/>
          </a:xfrm>
        </p:spPr>
        <p:txBody>
          <a:bodyPr/>
          <a:lstStyle/>
          <a:p>
            <a:r>
              <a:rPr lang="es-ES" dirty="0" err="1" smtClean="0"/>
              <a:t>Conditionals</a:t>
            </a:r>
            <a:endParaRPr lang="es-ES" dirty="0" smtClean="0"/>
          </a:p>
          <a:p>
            <a:endParaRPr lang="en-US" dirty="0" smtClean="0"/>
          </a:p>
          <a:p>
            <a:r>
              <a:rPr lang="en-US" dirty="0" smtClean="0"/>
              <a:t>There are 4 main types of if sentences in </a:t>
            </a:r>
            <a:r>
              <a:rPr lang="en-US" dirty="0" smtClean="0"/>
              <a:t>English, often </a:t>
            </a:r>
            <a:r>
              <a:rPr lang="en-US" dirty="0" smtClean="0"/>
              <a:t>called conditional sentences. </a:t>
            </a:r>
            <a:endParaRPr lang="en-US" dirty="0" smtClean="0"/>
          </a:p>
          <a:p>
            <a:endParaRPr lang="en-US" dirty="0" smtClean="0"/>
          </a:p>
          <a:p>
            <a:r>
              <a:rPr lang="en-US" dirty="0" smtClean="0"/>
              <a:t>These </a:t>
            </a:r>
            <a:r>
              <a:rPr lang="en-US" dirty="0" smtClean="0"/>
              <a:t>sentences are in two halves (clauses</a:t>
            </a:r>
            <a:r>
              <a:rPr lang="en-US" dirty="0" smtClean="0"/>
              <a:t>):the </a:t>
            </a:r>
            <a:r>
              <a:rPr lang="en-US" dirty="0" smtClean="0"/>
              <a:t>if part (if clause) </a:t>
            </a:r>
            <a:r>
              <a:rPr lang="en-US" dirty="0" smtClean="0"/>
              <a:t/>
            </a:r>
          </a:p>
          <a:p>
            <a:r>
              <a:rPr lang="en-US" dirty="0" smtClean="0"/>
              <a:t> The </a:t>
            </a:r>
            <a:r>
              <a:rPr lang="en-US" dirty="0" smtClean="0"/>
              <a:t>other part where you can use words such as can, will, may, might, could and would (main clause</a:t>
            </a:r>
            <a:r>
              <a:rPr lang="en-US" dirty="0" smtClean="0"/>
              <a:t>)</a:t>
            </a:r>
          </a:p>
          <a:p>
            <a:r>
              <a:rPr lang="en-US" dirty="0" smtClean="0"/>
              <a:t>Synonyms of “if”: unless, as long as</a:t>
            </a:r>
            <a:r>
              <a:rPr lang="en-US" smtClean="0"/>
              <a:t>, supposing </a:t>
            </a:r>
            <a:endParaRPr lang="es-ES" dirty="0" smtClean="0"/>
          </a:p>
          <a:p>
            <a:endParaRPr lang="es-ES" dirty="0" smtClean="0"/>
          </a:p>
          <a:p>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686800" cy="1071546"/>
          </a:xfrm>
        </p:spPr>
        <p:txBody>
          <a:bodyPr/>
          <a:lstStyle/>
          <a:p>
            <a:r>
              <a:rPr lang="en-US" dirty="0" smtClean="0">
                <a:solidFill>
                  <a:srgbClr val="C00000"/>
                </a:solidFill>
              </a:rPr>
              <a:t>To sum up:                                         </a:t>
            </a:r>
            <a:r>
              <a:rPr lang="en-US" sz="1800" dirty="0" smtClean="0">
                <a:solidFill>
                  <a:srgbClr val="C00000"/>
                </a:solidFill>
              </a:rPr>
              <a:t>Reality</a:t>
            </a:r>
            <a:endParaRPr lang="es-ES" dirty="0">
              <a:solidFill>
                <a:srgbClr val="C00000"/>
              </a:solidFill>
            </a:endParaRPr>
          </a:p>
        </p:txBody>
      </p:sp>
      <p:sp>
        <p:nvSpPr>
          <p:cNvPr id="3" name="2 Marcador de contenido"/>
          <p:cNvSpPr>
            <a:spLocks noGrp="1"/>
          </p:cNvSpPr>
          <p:nvPr>
            <p:ph idx="1"/>
          </p:nvPr>
        </p:nvSpPr>
        <p:spPr>
          <a:xfrm>
            <a:off x="0" y="928670"/>
            <a:ext cx="9144000" cy="5929330"/>
          </a:xfrm>
        </p:spPr>
        <p:txBody>
          <a:bodyPr>
            <a:normAutofit/>
          </a:bodyPr>
          <a:lstStyle/>
          <a:p>
            <a:r>
              <a:rPr lang="en-US" dirty="0" smtClean="0">
                <a:solidFill>
                  <a:srgbClr val="7030A0"/>
                </a:solidFill>
              </a:rPr>
              <a:t>Zero conditional</a:t>
            </a:r>
            <a:r>
              <a:rPr lang="en-US" dirty="0" smtClean="0"/>
              <a:t>: </a:t>
            </a:r>
            <a:r>
              <a:rPr lang="en-US" sz="2800" dirty="0" smtClean="0"/>
              <a:t>general truth</a:t>
            </a:r>
          </a:p>
          <a:p>
            <a:pPr>
              <a:buNone/>
            </a:pPr>
            <a:endParaRPr lang="en-US" dirty="0" smtClean="0"/>
          </a:p>
          <a:p>
            <a:r>
              <a:rPr lang="en-US" dirty="0" smtClean="0">
                <a:solidFill>
                  <a:srgbClr val="7030A0"/>
                </a:solidFill>
              </a:rPr>
              <a:t>First conditional</a:t>
            </a:r>
            <a:r>
              <a:rPr lang="en-US" dirty="0" smtClean="0"/>
              <a:t>: </a:t>
            </a:r>
            <a:r>
              <a:rPr lang="en-US" sz="2800" dirty="0" smtClean="0"/>
              <a:t>things that might happen</a:t>
            </a:r>
          </a:p>
          <a:p>
            <a:endParaRPr lang="en-US" dirty="0" smtClean="0"/>
          </a:p>
          <a:p>
            <a:r>
              <a:rPr lang="en-US" dirty="0" smtClean="0">
                <a:solidFill>
                  <a:srgbClr val="7030A0"/>
                </a:solidFill>
              </a:rPr>
              <a:t>Second conditional</a:t>
            </a:r>
            <a:r>
              <a:rPr lang="en-US" dirty="0" smtClean="0"/>
              <a:t>: </a:t>
            </a:r>
            <a:r>
              <a:rPr lang="en-US" sz="2800" dirty="0" smtClean="0"/>
              <a:t>dream/ imaginary situation</a:t>
            </a:r>
          </a:p>
          <a:p>
            <a:pPr>
              <a:buNone/>
            </a:pPr>
            <a:endParaRPr lang="en-US" dirty="0" smtClean="0"/>
          </a:p>
          <a:p>
            <a:r>
              <a:rPr lang="en-US" dirty="0" smtClean="0">
                <a:solidFill>
                  <a:srgbClr val="7030A0"/>
                </a:solidFill>
              </a:rPr>
              <a:t>Third conditional</a:t>
            </a:r>
            <a:r>
              <a:rPr lang="en-US" dirty="0" smtClean="0"/>
              <a:t>: </a:t>
            </a:r>
            <a:r>
              <a:rPr lang="en-US" sz="2800" dirty="0" smtClean="0"/>
              <a:t>thing that didn’t happen </a:t>
            </a:r>
          </a:p>
          <a:p>
            <a:pPr>
              <a:buNone/>
            </a:pPr>
            <a:r>
              <a:rPr lang="en-US" sz="2800" dirty="0" smtClean="0"/>
              <a:t>and have an imaginary result</a:t>
            </a:r>
          </a:p>
          <a:p>
            <a:pPr>
              <a:buNone/>
            </a:pPr>
            <a:endParaRPr lang="en-US" sz="2800" dirty="0" smtClean="0"/>
          </a:p>
          <a:p>
            <a:pPr>
              <a:buNone/>
            </a:pPr>
            <a:r>
              <a:rPr lang="en-US" sz="2800" dirty="0" smtClean="0"/>
              <a:t>                                                                                              </a:t>
            </a:r>
            <a:r>
              <a:rPr lang="en-US" sz="2000" b="1" dirty="0" smtClean="0">
                <a:solidFill>
                  <a:srgbClr val="C00000"/>
                </a:solidFill>
              </a:rPr>
              <a:t>Imagination</a:t>
            </a:r>
          </a:p>
        </p:txBody>
      </p:sp>
      <p:sp>
        <p:nvSpPr>
          <p:cNvPr id="5" name="4 Flecha abajo"/>
          <p:cNvSpPr/>
          <p:nvPr/>
        </p:nvSpPr>
        <p:spPr>
          <a:xfrm>
            <a:off x="8143900" y="928670"/>
            <a:ext cx="1000100" cy="51435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Extra explanation</a:t>
            </a:r>
            <a:endParaRPr lang="es-ES" dirty="0"/>
          </a:p>
        </p:txBody>
      </p:sp>
      <p:sp>
        <p:nvSpPr>
          <p:cNvPr id="4" name="3 Flecha abajo"/>
          <p:cNvSpPr/>
          <p:nvPr/>
        </p:nvSpPr>
        <p:spPr>
          <a:xfrm>
            <a:off x="2214546" y="2428868"/>
            <a:ext cx="4429156" cy="31432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lstStyle/>
          <a:p>
            <a:pPr>
              <a:buNone/>
            </a:pPr>
            <a:r>
              <a:rPr lang="en-US" b="1" dirty="0" smtClean="0">
                <a:solidFill>
                  <a:srgbClr val="C00000"/>
                </a:solidFill>
              </a:rPr>
              <a:t>First vs. Zero Conditional</a:t>
            </a:r>
            <a:r>
              <a:rPr lang="en-US" b="1" dirty="0" smtClean="0">
                <a:solidFill>
                  <a:srgbClr val="C00000"/>
                </a:solidFill>
              </a:rPr>
              <a:t>:</a:t>
            </a:r>
          </a:p>
          <a:p>
            <a:r>
              <a:rPr lang="en-US" dirty="0" smtClean="0"/>
              <a:t>The </a:t>
            </a:r>
            <a:r>
              <a:rPr lang="en-US" dirty="0" smtClean="0"/>
              <a:t>first conditional describes a </a:t>
            </a:r>
            <a:r>
              <a:rPr lang="en-US" i="1" dirty="0" smtClean="0"/>
              <a:t>particular</a:t>
            </a:r>
            <a:r>
              <a:rPr lang="en-US" dirty="0" smtClean="0"/>
              <a:t> situation, whereas the </a:t>
            </a:r>
            <a:r>
              <a:rPr lang="en-US" b="1" dirty="0" smtClean="0">
                <a:hlinkClick r:id="rId2"/>
              </a:rPr>
              <a:t>zero conditional</a:t>
            </a:r>
            <a:r>
              <a:rPr lang="en-US" dirty="0" smtClean="0"/>
              <a:t> describes what happens </a:t>
            </a:r>
            <a:r>
              <a:rPr lang="en-US" i="1" dirty="0" smtClean="0"/>
              <a:t>in general</a:t>
            </a:r>
            <a:r>
              <a:rPr lang="en-US" dirty="0" smtClean="0"/>
              <a:t>.</a:t>
            </a:r>
            <a:br>
              <a:rPr lang="en-US" dirty="0" smtClean="0"/>
            </a:br>
            <a:r>
              <a:rPr lang="en-US" dirty="0" smtClean="0"/>
              <a:t/>
            </a:r>
            <a:br>
              <a:rPr lang="en-US" dirty="0" smtClean="0"/>
            </a:br>
            <a:r>
              <a:rPr lang="en-US" dirty="0" smtClean="0"/>
              <a:t>For example (zero conditional): if you sit in the sun, you get burned (here </a:t>
            </a:r>
            <a:r>
              <a:rPr lang="en-US" dirty="0" smtClean="0"/>
              <a:t>we’re </a:t>
            </a:r>
            <a:r>
              <a:rPr lang="en-US" dirty="0" smtClean="0"/>
              <a:t>talking about every time a person sits in the sun - the burning is a natural consequence of the sitting)</a:t>
            </a:r>
            <a:br>
              <a:rPr lang="en-US" dirty="0" smtClean="0"/>
            </a:br>
            <a:r>
              <a:rPr lang="en-US" dirty="0" smtClean="0"/>
              <a:t/>
            </a:r>
            <a:br>
              <a:rPr lang="en-US" dirty="0" smtClean="0"/>
            </a:br>
            <a:r>
              <a:rPr lang="en-US" dirty="0" smtClean="0"/>
              <a:t>But (first conditional): if you sit in the sun, you'll get burned (here </a:t>
            </a:r>
            <a:r>
              <a:rPr lang="en-US" dirty="0" smtClean="0"/>
              <a:t>we’re </a:t>
            </a:r>
            <a:r>
              <a:rPr lang="en-US" dirty="0" smtClean="0"/>
              <a:t>talking about what will happen today, another day might be different)</a:t>
            </a:r>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lnSpcReduction="10000"/>
          </a:bodyPr>
          <a:lstStyle/>
          <a:p>
            <a:pPr>
              <a:buNone/>
            </a:pPr>
            <a:r>
              <a:rPr lang="en-US" b="1" dirty="0" smtClean="0">
                <a:solidFill>
                  <a:srgbClr val="C00000"/>
                </a:solidFill>
              </a:rPr>
              <a:t>First vs. Second Conditional</a:t>
            </a:r>
            <a:r>
              <a:rPr lang="en-US" b="1" dirty="0" smtClean="0">
                <a:solidFill>
                  <a:srgbClr val="C00000"/>
                </a:solidFill>
              </a:rPr>
              <a:t>:</a:t>
            </a:r>
          </a:p>
          <a:p>
            <a:r>
              <a:rPr lang="en-US" dirty="0" smtClean="0"/>
              <a:t>The </a:t>
            </a:r>
            <a:r>
              <a:rPr lang="en-US" dirty="0" smtClean="0"/>
              <a:t>first conditional describes things that I think are likely to happen in the future, whereas the second conditional talks about things that I don't think will really happen. It's subjective; it depends on my point of view.</a:t>
            </a:r>
            <a:br>
              <a:rPr lang="en-US" dirty="0" smtClean="0"/>
            </a:br>
            <a:r>
              <a:rPr lang="en-US" dirty="0" smtClean="0"/>
              <a:t/>
            </a:r>
            <a:br>
              <a:rPr lang="en-US" dirty="0" smtClean="0"/>
            </a:br>
            <a:r>
              <a:rPr lang="en-US" dirty="0" smtClean="0"/>
              <a:t>For example (first conditional): If she studies harder, she'll pass the exam (I think it's possible she will study harder and so she'll pass)</a:t>
            </a:r>
            <a:br>
              <a:rPr lang="en-US" dirty="0" smtClean="0"/>
            </a:br>
            <a:r>
              <a:rPr lang="en-US" dirty="0" smtClean="0"/>
              <a:t/>
            </a:r>
            <a:br>
              <a:rPr lang="en-US" dirty="0" smtClean="0"/>
            </a:br>
            <a:r>
              <a:rPr lang="en-US" dirty="0" smtClean="0"/>
              <a:t>But (second conditional): If she studied harder, she would pass the exam (I think that she won't study harder, or it's very unlikely, and so she won't pass)</a:t>
            </a:r>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lstStyle/>
          <a:p>
            <a:pPr>
              <a:buNone/>
            </a:pPr>
            <a:r>
              <a:rPr lang="en-US" dirty="0" smtClean="0"/>
              <a:t>                                         Exercises</a:t>
            </a:r>
          </a:p>
          <a:p>
            <a:endParaRPr lang="es-ES" dirty="0"/>
          </a:p>
        </p:txBody>
      </p:sp>
      <p:sp>
        <p:nvSpPr>
          <p:cNvPr id="4" name="3 Flecha abajo"/>
          <p:cNvSpPr/>
          <p:nvPr/>
        </p:nvSpPr>
        <p:spPr>
          <a:xfrm>
            <a:off x="2928926" y="2214554"/>
            <a:ext cx="3429024" cy="33575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lnSpcReduction="10000"/>
          </a:bodyPr>
          <a:lstStyle/>
          <a:p>
            <a:r>
              <a:rPr lang="en-US" dirty="0" smtClean="0">
                <a:solidFill>
                  <a:srgbClr val="00B050"/>
                </a:solidFill>
              </a:rPr>
              <a:t>Make conditional sentences</a:t>
            </a:r>
          </a:p>
          <a:p>
            <a:pPr>
              <a:buNone/>
            </a:pPr>
            <a:r>
              <a:rPr lang="en-US" dirty="0" smtClean="0"/>
              <a:t>    1</a:t>
            </a:r>
            <a:r>
              <a:rPr lang="en-US" dirty="0" smtClean="0"/>
              <a:t>) </a:t>
            </a:r>
            <a:r>
              <a:rPr lang="en-US" sz="2800" dirty="0" smtClean="0"/>
              <a:t>(Third conditional) </a:t>
            </a:r>
            <a:endParaRPr lang="en-US" sz="2800" dirty="0" smtClean="0"/>
          </a:p>
          <a:p>
            <a:pPr>
              <a:buNone/>
            </a:pPr>
            <a:r>
              <a:rPr lang="en-US" dirty="0" smtClean="0">
                <a:solidFill>
                  <a:srgbClr val="C00000"/>
                </a:solidFill>
              </a:rPr>
              <a:t>If</a:t>
            </a:r>
            <a:r>
              <a:rPr lang="en-US" dirty="0" smtClean="0"/>
              <a:t> </a:t>
            </a:r>
            <a:r>
              <a:rPr lang="en-US" dirty="0" smtClean="0"/>
              <a:t>the students </a:t>
            </a:r>
            <a:r>
              <a:rPr lang="en-US" dirty="0" smtClean="0"/>
              <a:t> (</a:t>
            </a:r>
            <a:r>
              <a:rPr lang="en-US" dirty="0" smtClean="0"/>
              <a:t>not/be) late for the exam, they </a:t>
            </a:r>
            <a:r>
              <a:rPr lang="en-US" dirty="0" smtClean="0"/>
              <a:t>(</a:t>
            </a:r>
            <a:r>
              <a:rPr lang="en-US" dirty="0" smtClean="0"/>
              <a:t>pass) </a:t>
            </a:r>
            <a:endParaRPr lang="en-US" dirty="0" smtClean="0"/>
          </a:p>
          <a:p>
            <a:pPr>
              <a:buNone/>
            </a:pPr>
            <a:r>
              <a:rPr lang="en-US" dirty="0" smtClean="0"/>
              <a:t> </a:t>
            </a:r>
            <a:r>
              <a:rPr lang="en-US" dirty="0" smtClean="0"/>
              <a:t>   2</a:t>
            </a:r>
            <a:r>
              <a:rPr lang="en-US" dirty="0" smtClean="0"/>
              <a:t>) </a:t>
            </a:r>
            <a:r>
              <a:rPr lang="en-US" sz="2800" dirty="0" smtClean="0"/>
              <a:t>(Third conditional</a:t>
            </a:r>
            <a:r>
              <a:rPr lang="en-US" sz="2800" dirty="0" smtClean="0"/>
              <a:t>)</a:t>
            </a:r>
          </a:p>
          <a:p>
            <a:pPr>
              <a:buNone/>
            </a:pPr>
            <a:r>
              <a:rPr lang="en-US" dirty="0" smtClean="0"/>
              <a:t> </a:t>
            </a:r>
            <a:r>
              <a:rPr lang="en-US" dirty="0" smtClean="0">
                <a:solidFill>
                  <a:srgbClr val="C00000"/>
                </a:solidFill>
              </a:rPr>
              <a:t>If</a:t>
            </a:r>
            <a:r>
              <a:rPr lang="en-US" dirty="0" smtClean="0"/>
              <a:t> the weather </a:t>
            </a:r>
            <a:r>
              <a:rPr lang="en-US" dirty="0" smtClean="0"/>
              <a:t>  (</a:t>
            </a:r>
            <a:r>
              <a:rPr lang="en-US" dirty="0" smtClean="0"/>
              <a:t>not/be) so cold, </a:t>
            </a:r>
            <a:r>
              <a:rPr lang="en-US" dirty="0" smtClean="0"/>
              <a:t>we  (go</a:t>
            </a:r>
            <a:r>
              <a:rPr lang="en-US" dirty="0" smtClean="0"/>
              <a:t>) to the beach</a:t>
            </a:r>
            <a:r>
              <a:rPr lang="en-US" dirty="0" smtClean="0"/>
              <a:t>.</a:t>
            </a:r>
            <a:r>
              <a:rPr lang="en-US" dirty="0" smtClean="0"/>
              <a:t/>
            </a:r>
            <a:br>
              <a:rPr lang="en-US" dirty="0" smtClean="0"/>
            </a:br>
            <a:r>
              <a:rPr lang="en-US" dirty="0" smtClean="0"/>
              <a:t>3</a:t>
            </a:r>
            <a:r>
              <a:rPr lang="en-US" dirty="0" smtClean="0"/>
              <a:t>) </a:t>
            </a:r>
            <a:r>
              <a:rPr lang="en-US" sz="2800" dirty="0" smtClean="0"/>
              <a:t>(Second conditional</a:t>
            </a:r>
            <a:r>
              <a:rPr lang="en-US" sz="2800" dirty="0" smtClean="0"/>
              <a:t>)</a:t>
            </a:r>
          </a:p>
          <a:p>
            <a:pPr>
              <a:buNone/>
            </a:pPr>
            <a:r>
              <a:rPr lang="en-US" dirty="0" smtClean="0">
                <a:solidFill>
                  <a:srgbClr val="C00000"/>
                </a:solidFill>
              </a:rPr>
              <a:t> </a:t>
            </a:r>
            <a:r>
              <a:rPr lang="en-US" dirty="0" smtClean="0">
                <a:solidFill>
                  <a:srgbClr val="C00000"/>
                </a:solidFill>
              </a:rPr>
              <a:t>If </a:t>
            </a:r>
            <a:r>
              <a:rPr lang="en-US" dirty="0" smtClean="0"/>
              <a:t>she </a:t>
            </a:r>
            <a:r>
              <a:rPr lang="en-US" dirty="0" smtClean="0"/>
              <a:t> (</a:t>
            </a:r>
            <a:r>
              <a:rPr lang="en-US" dirty="0" smtClean="0"/>
              <a:t>have) her laptop with her, she </a:t>
            </a:r>
            <a:r>
              <a:rPr lang="en-US" dirty="0" smtClean="0"/>
              <a:t>  (</a:t>
            </a:r>
            <a:r>
              <a:rPr lang="en-US" dirty="0" smtClean="0"/>
              <a:t>email) me.</a:t>
            </a:r>
          </a:p>
          <a:p>
            <a:pPr>
              <a:buNone/>
            </a:pPr>
            <a:r>
              <a:rPr lang="en-US" dirty="0" smtClean="0"/>
              <a:t>   4</a:t>
            </a:r>
            <a:r>
              <a:rPr lang="en-US" dirty="0" smtClean="0"/>
              <a:t>) </a:t>
            </a:r>
            <a:r>
              <a:rPr lang="en-US" sz="2800" dirty="0" smtClean="0"/>
              <a:t>(First conditional) </a:t>
            </a:r>
            <a:endParaRPr lang="en-US" sz="2800" dirty="0" smtClean="0"/>
          </a:p>
          <a:p>
            <a:pPr>
              <a:buNone/>
            </a:pPr>
            <a:r>
              <a:rPr lang="en-US" dirty="0" smtClean="0">
                <a:solidFill>
                  <a:srgbClr val="C00000"/>
                </a:solidFill>
              </a:rPr>
              <a:t>If</a:t>
            </a:r>
            <a:r>
              <a:rPr lang="en-US" dirty="0" smtClean="0"/>
              <a:t> </a:t>
            </a:r>
            <a:r>
              <a:rPr lang="en-US" dirty="0" smtClean="0"/>
              <a:t>she </a:t>
            </a:r>
            <a:r>
              <a:rPr lang="en-US" dirty="0" smtClean="0"/>
              <a:t> (</a:t>
            </a:r>
            <a:r>
              <a:rPr lang="en-US" dirty="0" smtClean="0"/>
              <a:t>not/go) to the meeting, I </a:t>
            </a:r>
            <a:r>
              <a:rPr lang="en-US" dirty="0" smtClean="0"/>
              <a:t> (</a:t>
            </a:r>
            <a:r>
              <a:rPr lang="en-US" dirty="0" smtClean="0"/>
              <a:t>not/go) </a:t>
            </a:r>
            <a:r>
              <a:rPr lang="en-US" dirty="0" smtClean="0"/>
              <a:t>either. </a:t>
            </a:r>
            <a:r>
              <a:rPr lang="en-US" dirty="0" smtClean="0"/>
              <a:t/>
            </a:r>
            <a:br>
              <a:rPr lang="en-US" dirty="0" smtClean="0"/>
            </a:br>
            <a:r>
              <a:rPr lang="en-US" dirty="0" smtClean="0"/>
              <a:t>5</a:t>
            </a:r>
            <a:r>
              <a:rPr lang="en-US" dirty="0" smtClean="0"/>
              <a:t>) </a:t>
            </a:r>
            <a:r>
              <a:rPr lang="en-US" sz="2800" dirty="0" smtClean="0"/>
              <a:t>(Third conditional) </a:t>
            </a:r>
            <a:endParaRPr lang="en-US" sz="2800" dirty="0" smtClean="0"/>
          </a:p>
          <a:p>
            <a:pPr>
              <a:buNone/>
            </a:pPr>
            <a:r>
              <a:rPr lang="en-US" dirty="0" smtClean="0">
                <a:solidFill>
                  <a:srgbClr val="C00000"/>
                </a:solidFill>
              </a:rPr>
              <a:t>If</a:t>
            </a:r>
            <a:r>
              <a:rPr lang="en-US" dirty="0" smtClean="0"/>
              <a:t> </a:t>
            </a:r>
            <a:r>
              <a:rPr lang="en-US" dirty="0" smtClean="0"/>
              <a:t>the baby </a:t>
            </a:r>
            <a:r>
              <a:rPr lang="en-US" dirty="0" smtClean="0"/>
              <a:t> (</a:t>
            </a:r>
            <a:r>
              <a:rPr lang="en-US" dirty="0" smtClean="0"/>
              <a:t>sleep) better last night, I </a:t>
            </a:r>
            <a:r>
              <a:rPr lang="en-US" dirty="0" smtClean="0"/>
              <a:t> (</a:t>
            </a:r>
            <a:r>
              <a:rPr lang="en-US" dirty="0" smtClean="0"/>
              <a:t>not/be) so tired.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Useful links</a:t>
            </a:r>
            <a:br>
              <a:rPr lang="en-US" dirty="0" smtClean="0"/>
            </a:br>
            <a:endParaRPr lang="es-ES" dirty="0"/>
          </a:p>
        </p:txBody>
      </p:sp>
      <p:sp>
        <p:nvSpPr>
          <p:cNvPr id="3" name="2 Marcador de contenido"/>
          <p:cNvSpPr>
            <a:spLocks noGrp="1"/>
          </p:cNvSpPr>
          <p:nvPr>
            <p:ph idx="1"/>
          </p:nvPr>
        </p:nvSpPr>
        <p:spPr/>
        <p:txBody>
          <a:bodyPr/>
          <a:lstStyle/>
          <a:p>
            <a:r>
              <a:rPr lang="es-ES" sz="2400" dirty="0" smtClean="0">
                <a:hlinkClick r:id="rId2"/>
              </a:rPr>
              <a:t>http://www.mssch.cz/sites/default/files/_</a:t>
            </a:r>
            <a:r>
              <a:rPr lang="es-ES" sz="2400" dirty="0" smtClean="0">
                <a:hlinkClick r:id="rId2"/>
              </a:rPr>
              <a:t>uzivatele/juskova/conditionals.pdf</a:t>
            </a:r>
            <a:endParaRPr lang="es-ES" sz="2400" dirty="0" smtClean="0"/>
          </a:p>
          <a:p>
            <a:endParaRPr lang="en-US" sz="2400" dirty="0" smtClean="0"/>
          </a:p>
          <a:p>
            <a:r>
              <a:rPr lang="es-ES" sz="2400" dirty="0" smtClean="0">
                <a:hlinkClick r:id="rId3"/>
              </a:rPr>
              <a:t>https://www.liveworksheets.com/worksheets/en/English_as_a_Second_Language_(ESL)/Conditional_sentences/ZERO,_FIRST,_</a:t>
            </a:r>
            <a:r>
              <a:rPr lang="es-ES" sz="2400" dirty="0" smtClean="0">
                <a:hlinkClick r:id="rId3"/>
              </a:rPr>
              <a:t>AND_SECOND_CONDITIONALS_kd1447hm</a:t>
            </a:r>
            <a:endParaRPr lang="es-ES" sz="2400" dirty="0" smtClean="0"/>
          </a:p>
          <a:p>
            <a:endParaRPr lang="en-US" dirty="0" smtClean="0"/>
          </a:p>
          <a:p>
            <a:r>
              <a:rPr lang="es-ES" dirty="0" smtClean="0">
                <a:hlinkClick r:id="rId4"/>
              </a:rPr>
              <a:t>https://</a:t>
            </a:r>
            <a:r>
              <a:rPr lang="es-ES" dirty="0" smtClean="0">
                <a:hlinkClick r:id="rId4"/>
              </a:rPr>
              <a:t>www.ego4u.com/en/cram-up/tests/conditional-sentences-3</a:t>
            </a:r>
            <a:endParaRPr lang="es-ES" dirty="0" smtClean="0"/>
          </a:p>
          <a:p>
            <a:pPr>
              <a:buNone/>
            </a:pP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0"/>
            <a:ext cx="9144000" cy="6858000"/>
          </a:xfrm>
        </p:spPr>
        <p:txBody>
          <a:bodyPr/>
          <a:lstStyle/>
          <a:p>
            <a:endParaRPr lang="en-US" b="1" dirty="0" smtClean="0"/>
          </a:p>
          <a:p>
            <a:endParaRPr lang="en-US" b="1" dirty="0" smtClean="0"/>
          </a:p>
          <a:p>
            <a:r>
              <a:rPr lang="en-US" b="1" dirty="0" smtClean="0">
                <a:solidFill>
                  <a:srgbClr val="FFFF00"/>
                </a:solidFill>
              </a:rPr>
              <a:t>The </a:t>
            </a:r>
            <a:r>
              <a:rPr lang="en-US" b="1" dirty="0" smtClean="0">
                <a:solidFill>
                  <a:srgbClr val="FFFF00"/>
                </a:solidFill>
              </a:rPr>
              <a:t>Zero Conditional</a:t>
            </a:r>
            <a:r>
              <a:rPr lang="en-US" b="1" dirty="0" smtClean="0">
                <a:solidFill>
                  <a:srgbClr val="FFFF00"/>
                </a:solidFill>
              </a:rPr>
              <a:t>:</a:t>
            </a:r>
          </a:p>
          <a:p>
            <a:r>
              <a:rPr lang="en-US" dirty="0" smtClean="0"/>
              <a:t/>
            </a:r>
            <a:br>
              <a:rPr lang="en-US" dirty="0" smtClean="0"/>
            </a:br>
            <a:r>
              <a:rPr lang="en-US" dirty="0" smtClean="0">
                <a:solidFill>
                  <a:srgbClr val="00B050"/>
                </a:solidFill>
              </a:rPr>
              <a:t>I</a:t>
            </a:r>
            <a:r>
              <a:rPr lang="en-US" dirty="0" smtClean="0">
                <a:solidFill>
                  <a:srgbClr val="00B050"/>
                </a:solidFill>
              </a:rPr>
              <a:t>f </a:t>
            </a:r>
            <a:r>
              <a:rPr lang="en-US" dirty="0" smtClean="0">
                <a:solidFill>
                  <a:srgbClr val="00B050"/>
                </a:solidFill>
              </a:rPr>
              <a:t>+ present simple, ... present </a:t>
            </a:r>
            <a:r>
              <a:rPr lang="en-US" dirty="0" smtClean="0">
                <a:solidFill>
                  <a:srgbClr val="00B050"/>
                </a:solidFill>
              </a:rPr>
              <a:t>simple</a:t>
            </a:r>
          </a:p>
          <a:p>
            <a:endParaRPr lang="en-US" dirty="0" smtClean="0"/>
          </a:p>
          <a:p>
            <a:r>
              <a:rPr lang="en-US" dirty="0" smtClean="0"/>
              <a:t/>
            </a:r>
            <a:br>
              <a:rPr lang="en-US" dirty="0" smtClean="0"/>
            </a:br>
            <a:r>
              <a:rPr lang="en-US" dirty="0" smtClean="0">
                <a:solidFill>
                  <a:srgbClr val="00B050"/>
                </a:solidFill>
              </a:rPr>
              <a:t>If</a:t>
            </a:r>
            <a:r>
              <a:rPr lang="en-US" dirty="0" smtClean="0"/>
              <a:t> you </a:t>
            </a:r>
            <a:r>
              <a:rPr lang="en-US" dirty="0" smtClean="0">
                <a:solidFill>
                  <a:srgbClr val="00B050"/>
                </a:solidFill>
              </a:rPr>
              <a:t>heat </a:t>
            </a:r>
            <a:r>
              <a:rPr lang="en-US" dirty="0" smtClean="0"/>
              <a:t>water to 100 degrees, it </a:t>
            </a:r>
            <a:r>
              <a:rPr lang="en-US" dirty="0" smtClean="0">
                <a:solidFill>
                  <a:srgbClr val="00B050"/>
                </a:solidFill>
              </a:rPr>
              <a:t>boils</a:t>
            </a:r>
            <a:r>
              <a:rPr lang="en-US" dirty="0" smtClean="0"/>
              <a:t>.</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fontScale="77500" lnSpcReduction="20000"/>
          </a:bodyPr>
          <a:lstStyle/>
          <a:p>
            <a:pPr>
              <a:buNone/>
            </a:pPr>
            <a:r>
              <a:rPr lang="en-US" dirty="0" smtClean="0">
                <a:solidFill>
                  <a:srgbClr val="00B050"/>
                </a:solidFill>
              </a:rPr>
              <a:t>When do we use this conditional?</a:t>
            </a:r>
          </a:p>
          <a:p>
            <a:r>
              <a:rPr lang="en-US" dirty="0" smtClean="0"/>
              <a:t>This conditional is used when the result will always happen. So, if water reaches 100 degrees, it always boils. It's a fact. </a:t>
            </a:r>
            <a:r>
              <a:rPr lang="en-US" dirty="0" smtClean="0"/>
              <a:t>We are </a:t>
            </a:r>
            <a:r>
              <a:rPr lang="en-US" dirty="0" smtClean="0"/>
              <a:t>talking in general, not about one particular situation. The result of the 'if clause' is always the main clause.</a:t>
            </a:r>
          </a:p>
          <a:p>
            <a:r>
              <a:rPr lang="en-US" dirty="0" smtClean="0"/>
              <a:t>The 'if' in this conditional can usually be replaced by 'when' without changing the meaning.</a:t>
            </a:r>
          </a:p>
          <a:p>
            <a:r>
              <a:rPr lang="en-US" dirty="0" smtClean="0"/>
              <a:t>For example: If water </a:t>
            </a:r>
            <a:r>
              <a:rPr lang="en-US" b="1" dirty="0" smtClean="0"/>
              <a:t>reaches</a:t>
            </a:r>
            <a:r>
              <a:rPr lang="en-US" dirty="0" smtClean="0"/>
              <a:t> 100 degrees, it </a:t>
            </a:r>
            <a:r>
              <a:rPr lang="en-US" b="1" dirty="0" smtClean="0"/>
              <a:t>boils</a:t>
            </a:r>
            <a:r>
              <a:rPr lang="en-US" dirty="0" smtClean="0"/>
              <a:t>. (It is always true, there can't be a different result sometimes). If I </a:t>
            </a:r>
            <a:r>
              <a:rPr lang="en-US" b="1" dirty="0" smtClean="0"/>
              <a:t>eat</a:t>
            </a:r>
            <a:r>
              <a:rPr lang="en-US" dirty="0" smtClean="0"/>
              <a:t> peanuts, I </a:t>
            </a:r>
            <a:r>
              <a:rPr lang="en-US" b="1" dirty="0" smtClean="0"/>
              <a:t>am</a:t>
            </a:r>
            <a:r>
              <a:rPr lang="en-US" dirty="0" smtClean="0"/>
              <a:t> sick. (This is true only for me, maybe, not for everyone, but it's still true that I'm sick every time I eat peanuts)</a:t>
            </a:r>
          </a:p>
          <a:p>
            <a:pPr>
              <a:buNone/>
            </a:pPr>
            <a:r>
              <a:rPr lang="en-US" dirty="0" smtClean="0"/>
              <a:t>Here are some more examples:</a:t>
            </a:r>
          </a:p>
          <a:p>
            <a:r>
              <a:rPr lang="en-US" i="1" dirty="0" smtClean="0">
                <a:solidFill>
                  <a:schemeClr val="tx2"/>
                </a:solidFill>
              </a:rPr>
              <a:t>If people eat too much, they get fat.</a:t>
            </a:r>
          </a:p>
          <a:p>
            <a:r>
              <a:rPr lang="en-US" i="1" dirty="0" smtClean="0">
                <a:solidFill>
                  <a:schemeClr val="tx2"/>
                </a:solidFill>
              </a:rPr>
              <a:t>If you touch </a:t>
            </a:r>
            <a:r>
              <a:rPr lang="en-US" i="1" dirty="0" smtClean="0">
                <a:solidFill>
                  <a:schemeClr val="tx2"/>
                </a:solidFill>
              </a:rPr>
              <a:t>fire</a:t>
            </a:r>
            <a:r>
              <a:rPr lang="en-US" i="1" dirty="0" smtClean="0">
                <a:solidFill>
                  <a:schemeClr val="tx2"/>
                </a:solidFill>
              </a:rPr>
              <a:t>, you get burned.</a:t>
            </a:r>
          </a:p>
          <a:p>
            <a:r>
              <a:rPr lang="en-US" i="1" dirty="0" smtClean="0">
                <a:solidFill>
                  <a:schemeClr val="tx2"/>
                </a:solidFill>
              </a:rPr>
              <a:t>People die if they don't eat.</a:t>
            </a:r>
          </a:p>
          <a:p>
            <a:r>
              <a:rPr lang="en-US" i="1" dirty="0" smtClean="0">
                <a:solidFill>
                  <a:schemeClr val="tx2"/>
                </a:solidFill>
              </a:rPr>
              <a:t>You get water if you mix hydrogen and oxygen.</a:t>
            </a:r>
          </a:p>
          <a:p>
            <a:r>
              <a:rPr lang="en-US" i="1" dirty="0" smtClean="0">
                <a:solidFill>
                  <a:schemeClr val="tx2"/>
                </a:solidFill>
              </a:rPr>
              <a:t>Snakes bite if they are scared</a:t>
            </a:r>
          </a:p>
          <a:p>
            <a:r>
              <a:rPr lang="en-US" i="1" dirty="0" smtClean="0">
                <a:solidFill>
                  <a:schemeClr val="tx2"/>
                </a:solidFill>
              </a:rPr>
              <a:t>If babies are hungry, they cry</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0"/>
            <a:ext cx="9144000" cy="6858000"/>
          </a:xfrm>
        </p:spPr>
        <p:txBody>
          <a:bodyPr/>
          <a:lstStyle/>
          <a:p>
            <a:endParaRPr lang="en-US" b="1" dirty="0" smtClean="0">
              <a:solidFill>
                <a:srgbClr val="FFC000"/>
              </a:solidFill>
            </a:endParaRPr>
          </a:p>
          <a:p>
            <a:r>
              <a:rPr lang="en-US" b="1" dirty="0" smtClean="0">
                <a:solidFill>
                  <a:srgbClr val="FFC000"/>
                </a:solidFill>
              </a:rPr>
              <a:t>The </a:t>
            </a:r>
            <a:r>
              <a:rPr lang="en-US" b="1" dirty="0" smtClean="0">
                <a:solidFill>
                  <a:srgbClr val="FFC000"/>
                </a:solidFill>
              </a:rPr>
              <a:t>First Conditional</a:t>
            </a:r>
            <a:r>
              <a:rPr lang="en-US" b="1" dirty="0" smtClean="0">
                <a:solidFill>
                  <a:srgbClr val="FFC000"/>
                </a:solidFill>
              </a:rPr>
              <a:t>:</a:t>
            </a:r>
          </a:p>
          <a:p>
            <a:endParaRPr lang="en-US" b="1" dirty="0" smtClean="0"/>
          </a:p>
          <a:p>
            <a:r>
              <a:rPr lang="en-US" dirty="0" smtClean="0"/>
              <a:t/>
            </a:r>
            <a:br>
              <a:rPr lang="en-US" dirty="0" smtClean="0"/>
            </a:br>
            <a:r>
              <a:rPr lang="en-US" sz="4400" dirty="0" smtClean="0">
                <a:solidFill>
                  <a:srgbClr val="00B050"/>
                </a:solidFill>
              </a:rPr>
              <a:t>I</a:t>
            </a:r>
            <a:r>
              <a:rPr lang="en-US" sz="4400" dirty="0" smtClean="0">
                <a:solidFill>
                  <a:srgbClr val="00B050"/>
                </a:solidFill>
              </a:rPr>
              <a:t>f </a:t>
            </a:r>
            <a:r>
              <a:rPr lang="en-US" sz="4400" dirty="0" smtClean="0">
                <a:solidFill>
                  <a:srgbClr val="00B050"/>
                </a:solidFill>
              </a:rPr>
              <a:t>+ present simple, ... will + </a:t>
            </a:r>
            <a:r>
              <a:rPr lang="en-US" sz="4400" dirty="0" smtClean="0">
                <a:solidFill>
                  <a:srgbClr val="00B050"/>
                </a:solidFill>
              </a:rPr>
              <a:t>infinitive</a:t>
            </a:r>
          </a:p>
          <a:p>
            <a:r>
              <a:rPr lang="en-US" sz="4400" dirty="0" smtClean="0">
                <a:solidFill>
                  <a:srgbClr val="00B050"/>
                </a:solidFill>
              </a:rPr>
              <a:t>If + present simple,… future simple </a:t>
            </a:r>
            <a:r>
              <a:rPr lang="en-US" dirty="0" smtClean="0"/>
              <a:t>         </a:t>
            </a:r>
            <a:r>
              <a:rPr lang="en-US" sz="2400" dirty="0" smtClean="0"/>
              <a:t>(future simple: will + Present Simple)</a:t>
            </a:r>
          </a:p>
          <a:p>
            <a:r>
              <a:rPr lang="en-US" dirty="0" smtClean="0"/>
              <a:t/>
            </a:r>
            <a:br>
              <a:rPr lang="en-US" dirty="0" smtClean="0"/>
            </a:br>
            <a:r>
              <a:rPr lang="en-US" dirty="0" smtClean="0">
                <a:solidFill>
                  <a:srgbClr val="00B050"/>
                </a:solidFill>
              </a:rPr>
              <a:t>If</a:t>
            </a:r>
            <a:r>
              <a:rPr lang="en-US" dirty="0" smtClean="0"/>
              <a:t> </a:t>
            </a:r>
            <a:r>
              <a:rPr lang="en-US" dirty="0" smtClean="0"/>
              <a:t>it </a:t>
            </a:r>
            <a:r>
              <a:rPr lang="en-US" dirty="0" smtClean="0">
                <a:solidFill>
                  <a:srgbClr val="00B050"/>
                </a:solidFill>
              </a:rPr>
              <a:t>rains</a:t>
            </a:r>
            <a:r>
              <a:rPr lang="en-US" dirty="0" smtClean="0"/>
              <a:t> tomorrow, </a:t>
            </a:r>
            <a:r>
              <a:rPr lang="en-US" dirty="0" smtClean="0"/>
              <a:t>we </a:t>
            </a:r>
            <a:r>
              <a:rPr lang="en-US" dirty="0" smtClean="0">
                <a:solidFill>
                  <a:srgbClr val="00B050"/>
                </a:solidFill>
              </a:rPr>
              <a:t>will </a:t>
            </a:r>
            <a:r>
              <a:rPr lang="en-US" dirty="0" smtClean="0">
                <a:solidFill>
                  <a:srgbClr val="00B050"/>
                </a:solidFill>
              </a:rPr>
              <a:t>go </a:t>
            </a:r>
            <a:r>
              <a:rPr lang="en-US" dirty="0" smtClean="0"/>
              <a:t>to the cinema</a:t>
            </a:r>
            <a:r>
              <a:rPr lang="en-US" dirty="0" smtClean="0"/>
              <a:t>.</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a:bodyPr>
          <a:lstStyle/>
          <a:p>
            <a:r>
              <a:rPr lang="en-US" dirty="0" smtClean="0">
                <a:solidFill>
                  <a:srgbClr val="00B050"/>
                </a:solidFill>
              </a:rPr>
              <a:t>When do we use this conditional?</a:t>
            </a:r>
          </a:p>
          <a:p>
            <a:r>
              <a:rPr lang="en-US" dirty="0" smtClean="0"/>
              <a:t>It's used to talk about things which might happen in the future. Of course, we can't know what will happen in the future, but this describes possible things, which could easily come true</a:t>
            </a:r>
            <a:r>
              <a:rPr lang="en-US" dirty="0" smtClean="0"/>
              <a:t>.</a:t>
            </a:r>
          </a:p>
          <a:p>
            <a:pPr>
              <a:buNone/>
            </a:pPr>
            <a:r>
              <a:rPr lang="en-US" dirty="0" smtClean="0"/>
              <a:t>Here are some more examples</a:t>
            </a:r>
            <a:r>
              <a:rPr lang="en-US" dirty="0" smtClean="0"/>
              <a:t>:</a:t>
            </a:r>
            <a:endParaRPr lang="en-US" dirty="0" smtClean="0"/>
          </a:p>
          <a:p>
            <a:r>
              <a:rPr lang="en-US" sz="2800" i="1" dirty="0" smtClean="0">
                <a:solidFill>
                  <a:schemeClr val="tx2"/>
                </a:solidFill>
              </a:rPr>
              <a:t>If it </a:t>
            </a:r>
            <a:r>
              <a:rPr lang="en-US" sz="2800" b="1" i="1" dirty="0" smtClean="0">
                <a:solidFill>
                  <a:schemeClr val="tx2"/>
                </a:solidFill>
              </a:rPr>
              <a:t>rains</a:t>
            </a:r>
            <a:r>
              <a:rPr lang="en-US" sz="2800" i="1" dirty="0" smtClean="0">
                <a:solidFill>
                  <a:schemeClr val="tx2"/>
                </a:solidFill>
              </a:rPr>
              <a:t>, I </a:t>
            </a:r>
            <a:r>
              <a:rPr lang="en-US" sz="2800" b="1" i="1" dirty="0" smtClean="0">
                <a:solidFill>
                  <a:schemeClr val="tx2"/>
                </a:solidFill>
              </a:rPr>
              <a:t>won't go</a:t>
            </a:r>
            <a:r>
              <a:rPr lang="en-US" sz="2800" i="1" dirty="0" smtClean="0">
                <a:solidFill>
                  <a:schemeClr val="tx2"/>
                </a:solidFill>
              </a:rPr>
              <a:t> to the park.</a:t>
            </a:r>
          </a:p>
          <a:p>
            <a:r>
              <a:rPr lang="en-US" sz="2800" i="1" dirty="0" smtClean="0">
                <a:solidFill>
                  <a:schemeClr val="tx2"/>
                </a:solidFill>
              </a:rPr>
              <a:t>If I </a:t>
            </a:r>
            <a:r>
              <a:rPr lang="en-US" sz="2800" b="1" i="1" dirty="0" smtClean="0">
                <a:solidFill>
                  <a:schemeClr val="tx2"/>
                </a:solidFill>
              </a:rPr>
              <a:t>study</a:t>
            </a:r>
            <a:r>
              <a:rPr lang="en-US" sz="2800" i="1" dirty="0" smtClean="0">
                <a:solidFill>
                  <a:schemeClr val="tx2"/>
                </a:solidFill>
              </a:rPr>
              <a:t> today, I</a:t>
            </a:r>
            <a:r>
              <a:rPr lang="en-US" sz="2800" b="1" i="1" dirty="0" smtClean="0">
                <a:solidFill>
                  <a:schemeClr val="tx2"/>
                </a:solidFill>
              </a:rPr>
              <a:t>'ll go</a:t>
            </a:r>
            <a:r>
              <a:rPr lang="en-US" sz="2800" i="1" dirty="0" smtClean="0">
                <a:solidFill>
                  <a:schemeClr val="tx2"/>
                </a:solidFill>
              </a:rPr>
              <a:t> to the party tonight.</a:t>
            </a:r>
          </a:p>
          <a:p>
            <a:r>
              <a:rPr lang="en-US" sz="2800" i="1" dirty="0" smtClean="0">
                <a:solidFill>
                  <a:schemeClr val="tx2"/>
                </a:solidFill>
              </a:rPr>
              <a:t>If I </a:t>
            </a:r>
            <a:r>
              <a:rPr lang="en-US" sz="2800" b="1" i="1" dirty="0" smtClean="0">
                <a:solidFill>
                  <a:schemeClr val="tx2"/>
                </a:solidFill>
              </a:rPr>
              <a:t>have</a:t>
            </a:r>
            <a:r>
              <a:rPr lang="en-US" sz="2800" i="1" dirty="0" smtClean="0">
                <a:solidFill>
                  <a:schemeClr val="tx2"/>
                </a:solidFill>
              </a:rPr>
              <a:t> enough money, I</a:t>
            </a:r>
            <a:r>
              <a:rPr lang="en-US" sz="2800" b="1" i="1" dirty="0" smtClean="0">
                <a:solidFill>
                  <a:schemeClr val="tx2"/>
                </a:solidFill>
              </a:rPr>
              <a:t>'ll buy</a:t>
            </a:r>
            <a:r>
              <a:rPr lang="en-US" sz="2800" i="1" dirty="0" smtClean="0">
                <a:solidFill>
                  <a:schemeClr val="tx2"/>
                </a:solidFill>
              </a:rPr>
              <a:t> some new shoes.</a:t>
            </a:r>
          </a:p>
          <a:p>
            <a:r>
              <a:rPr lang="en-US" sz="2800" i="1" dirty="0" smtClean="0">
                <a:solidFill>
                  <a:schemeClr val="tx2"/>
                </a:solidFill>
              </a:rPr>
              <a:t>She</a:t>
            </a:r>
            <a:r>
              <a:rPr lang="en-US" sz="2800" b="1" i="1" dirty="0" smtClean="0">
                <a:solidFill>
                  <a:schemeClr val="tx2"/>
                </a:solidFill>
              </a:rPr>
              <a:t>'ll be</a:t>
            </a:r>
            <a:r>
              <a:rPr lang="en-US" sz="2800" i="1" dirty="0" smtClean="0">
                <a:solidFill>
                  <a:schemeClr val="tx2"/>
                </a:solidFill>
              </a:rPr>
              <a:t> late if the train </a:t>
            </a:r>
            <a:r>
              <a:rPr lang="en-US" sz="2800" b="1" i="1" dirty="0" smtClean="0">
                <a:solidFill>
                  <a:schemeClr val="tx2"/>
                </a:solidFill>
              </a:rPr>
              <a:t>is</a:t>
            </a:r>
            <a:r>
              <a:rPr lang="en-US" sz="2800" i="1" dirty="0" smtClean="0">
                <a:solidFill>
                  <a:schemeClr val="tx2"/>
                </a:solidFill>
              </a:rPr>
              <a:t> delayed.</a:t>
            </a:r>
          </a:p>
          <a:p>
            <a:r>
              <a:rPr lang="en-US" sz="2800" i="1" dirty="0" smtClean="0">
                <a:solidFill>
                  <a:schemeClr val="tx2"/>
                </a:solidFill>
              </a:rPr>
              <a:t>She</a:t>
            </a:r>
            <a:r>
              <a:rPr lang="en-US" sz="2800" b="1" i="1" dirty="0" smtClean="0">
                <a:solidFill>
                  <a:schemeClr val="tx2"/>
                </a:solidFill>
              </a:rPr>
              <a:t>'ll miss</a:t>
            </a:r>
            <a:r>
              <a:rPr lang="en-US" sz="2800" i="1" dirty="0" smtClean="0">
                <a:solidFill>
                  <a:schemeClr val="tx2"/>
                </a:solidFill>
              </a:rPr>
              <a:t> the bus if she </a:t>
            </a:r>
            <a:r>
              <a:rPr lang="en-US" sz="2800" b="1" i="1" dirty="0" smtClean="0">
                <a:solidFill>
                  <a:schemeClr val="tx2"/>
                </a:solidFill>
              </a:rPr>
              <a:t>doesn't leave</a:t>
            </a:r>
            <a:r>
              <a:rPr lang="en-US" sz="2800" i="1" dirty="0" smtClean="0">
                <a:solidFill>
                  <a:schemeClr val="tx2"/>
                </a:solidFill>
              </a:rPr>
              <a:t> soon.</a:t>
            </a:r>
          </a:p>
          <a:p>
            <a:r>
              <a:rPr lang="en-US" sz="2800" i="1" dirty="0" smtClean="0">
                <a:solidFill>
                  <a:schemeClr val="tx2"/>
                </a:solidFill>
              </a:rPr>
              <a:t>If I </a:t>
            </a:r>
            <a:r>
              <a:rPr lang="en-US" sz="2800" b="1" i="1" dirty="0" smtClean="0">
                <a:solidFill>
                  <a:schemeClr val="tx2"/>
                </a:solidFill>
              </a:rPr>
              <a:t>see</a:t>
            </a:r>
            <a:r>
              <a:rPr lang="en-US" sz="2800" i="1" dirty="0" smtClean="0">
                <a:solidFill>
                  <a:schemeClr val="tx2"/>
                </a:solidFill>
              </a:rPr>
              <a:t> her, I</a:t>
            </a:r>
            <a:r>
              <a:rPr lang="en-US" sz="2800" b="1" i="1" dirty="0" smtClean="0">
                <a:solidFill>
                  <a:schemeClr val="tx2"/>
                </a:solidFill>
              </a:rPr>
              <a:t>'ll tell</a:t>
            </a:r>
            <a:r>
              <a:rPr lang="en-US" sz="2800" i="1" dirty="0" smtClean="0">
                <a:solidFill>
                  <a:schemeClr val="tx2"/>
                </a:solidFill>
              </a:rPr>
              <a:t> her.</a:t>
            </a:r>
          </a:p>
          <a:p>
            <a:pPr>
              <a:buNone/>
            </a:pP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0"/>
            <a:ext cx="9144000" cy="6858000"/>
          </a:xfrm>
        </p:spPr>
        <p:txBody>
          <a:bodyPr/>
          <a:lstStyle/>
          <a:p>
            <a:endParaRPr lang="en-US" b="1" dirty="0" smtClean="0"/>
          </a:p>
          <a:p>
            <a:r>
              <a:rPr lang="en-US" b="1" dirty="0" smtClean="0">
                <a:solidFill>
                  <a:srgbClr val="FF0000"/>
                </a:solidFill>
              </a:rPr>
              <a:t>The </a:t>
            </a:r>
            <a:r>
              <a:rPr lang="en-US" b="1" dirty="0" smtClean="0">
                <a:solidFill>
                  <a:srgbClr val="FF0000"/>
                </a:solidFill>
              </a:rPr>
              <a:t>Second Conditional</a:t>
            </a:r>
            <a:r>
              <a:rPr lang="en-US" b="1" dirty="0" smtClean="0">
                <a:solidFill>
                  <a:srgbClr val="FF0000"/>
                </a:solidFill>
              </a:rPr>
              <a:t>:</a:t>
            </a:r>
          </a:p>
          <a:p>
            <a:r>
              <a:rPr lang="en-US" dirty="0" smtClean="0"/>
              <a:t/>
            </a:r>
            <a:br>
              <a:rPr lang="en-US" dirty="0" smtClean="0"/>
            </a:br>
            <a:r>
              <a:rPr lang="en-US" dirty="0" smtClean="0">
                <a:solidFill>
                  <a:srgbClr val="00B050"/>
                </a:solidFill>
              </a:rPr>
              <a:t>I</a:t>
            </a:r>
            <a:r>
              <a:rPr lang="en-US" dirty="0" smtClean="0">
                <a:solidFill>
                  <a:srgbClr val="00B050"/>
                </a:solidFill>
              </a:rPr>
              <a:t>f </a:t>
            </a:r>
            <a:r>
              <a:rPr lang="en-US" dirty="0" smtClean="0">
                <a:solidFill>
                  <a:srgbClr val="00B050"/>
                </a:solidFill>
              </a:rPr>
              <a:t>+ past simple, ... would + </a:t>
            </a:r>
            <a:r>
              <a:rPr lang="en-US" dirty="0" smtClean="0">
                <a:solidFill>
                  <a:srgbClr val="00B050"/>
                </a:solidFill>
              </a:rPr>
              <a:t>infinitive</a:t>
            </a:r>
          </a:p>
          <a:p>
            <a:endParaRPr lang="en-US" dirty="0" smtClean="0"/>
          </a:p>
          <a:p>
            <a:endParaRPr lang="en-US" dirty="0" smtClean="0"/>
          </a:p>
          <a:p>
            <a:r>
              <a:rPr lang="en-US" dirty="0" smtClean="0"/>
              <a:t/>
            </a:r>
            <a:br>
              <a:rPr lang="en-US" dirty="0" smtClean="0"/>
            </a:br>
            <a:r>
              <a:rPr lang="en-US" dirty="0" smtClean="0">
                <a:solidFill>
                  <a:srgbClr val="00B050"/>
                </a:solidFill>
              </a:rPr>
              <a:t>If I had </a:t>
            </a:r>
            <a:r>
              <a:rPr lang="en-US" dirty="0" smtClean="0"/>
              <a:t>a lot of money, I </a:t>
            </a:r>
            <a:r>
              <a:rPr lang="en-US" dirty="0" smtClean="0">
                <a:solidFill>
                  <a:srgbClr val="00B050"/>
                </a:solidFill>
              </a:rPr>
              <a:t>would travel </a:t>
            </a:r>
            <a:r>
              <a:rPr lang="en-US" dirty="0" smtClean="0"/>
              <a:t>around the world.</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0" y="0"/>
            <a:ext cx="9144000" cy="6858000"/>
          </a:xfrm>
        </p:spPr>
        <p:txBody>
          <a:bodyPr>
            <a:normAutofit fontScale="92500" lnSpcReduction="10000"/>
          </a:bodyPr>
          <a:lstStyle/>
          <a:p>
            <a:r>
              <a:rPr lang="en-US" dirty="0" smtClean="0">
                <a:solidFill>
                  <a:srgbClr val="00B050"/>
                </a:solidFill>
              </a:rPr>
              <a:t>When do we use this conditional?</a:t>
            </a:r>
          </a:p>
          <a:p>
            <a:pPr>
              <a:buNone/>
            </a:pPr>
            <a:r>
              <a:rPr lang="en-US" dirty="0" smtClean="0"/>
              <a:t>First</a:t>
            </a:r>
            <a:r>
              <a:rPr lang="en-US" dirty="0" smtClean="0"/>
              <a:t>, we can use it to talk about things in the future that are probably not going to be true. Maybe I'm imagining some dream for example.</a:t>
            </a:r>
          </a:p>
          <a:p>
            <a:r>
              <a:rPr lang="en-US" sz="2600" dirty="0" smtClean="0">
                <a:solidFill>
                  <a:srgbClr val="0070C0"/>
                </a:solidFill>
              </a:rPr>
              <a:t>If I </a:t>
            </a:r>
            <a:r>
              <a:rPr lang="en-US" sz="2600" b="1" dirty="0" smtClean="0">
                <a:solidFill>
                  <a:srgbClr val="0070C0"/>
                </a:solidFill>
              </a:rPr>
              <a:t>won</a:t>
            </a:r>
            <a:r>
              <a:rPr lang="en-US" sz="2600" dirty="0" smtClean="0">
                <a:solidFill>
                  <a:srgbClr val="0070C0"/>
                </a:solidFill>
              </a:rPr>
              <a:t> the lottery, I </a:t>
            </a:r>
            <a:r>
              <a:rPr lang="en-US" sz="2600" b="1" dirty="0" smtClean="0">
                <a:solidFill>
                  <a:srgbClr val="0070C0"/>
                </a:solidFill>
              </a:rPr>
              <a:t>would buy</a:t>
            </a:r>
            <a:r>
              <a:rPr lang="en-US" sz="2600" dirty="0" smtClean="0">
                <a:solidFill>
                  <a:srgbClr val="0070C0"/>
                </a:solidFill>
              </a:rPr>
              <a:t> a big house.(I probably won't win the lottery)</a:t>
            </a:r>
          </a:p>
          <a:p>
            <a:r>
              <a:rPr lang="en-US" sz="2600" dirty="0" smtClean="0">
                <a:solidFill>
                  <a:srgbClr val="0070C0"/>
                </a:solidFill>
              </a:rPr>
              <a:t>If I </a:t>
            </a:r>
            <a:r>
              <a:rPr lang="en-US" sz="2600" b="1" dirty="0" smtClean="0">
                <a:solidFill>
                  <a:srgbClr val="0070C0"/>
                </a:solidFill>
              </a:rPr>
              <a:t>met</a:t>
            </a:r>
            <a:r>
              <a:rPr lang="en-US" sz="2600" dirty="0" smtClean="0">
                <a:solidFill>
                  <a:srgbClr val="0070C0"/>
                </a:solidFill>
              </a:rPr>
              <a:t> the Queen of England, I </a:t>
            </a:r>
            <a:r>
              <a:rPr lang="en-US" sz="2600" b="1" dirty="0" smtClean="0">
                <a:solidFill>
                  <a:srgbClr val="0070C0"/>
                </a:solidFill>
              </a:rPr>
              <a:t>would say</a:t>
            </a:r>
            <a:r>
              <a:rPr lang="en-US" sz="2600" dirty="0" smtClean="0">
                <a:solidFill>
                  <a:srgbClr val="0070C0"/>
                </a:solidFill>
              </a:rPr>
              <a:t> hello.</a:t>
            </a:r>
          </a:p>
          <a:p>
            <a:r>
              <a:rPr lang="en-US" sz="2600" dirty="0" smtClean="0">
                <a:solidFill>
                  <a:srgbClr val="0070C0"/>
                </a:solidFill>
              </a:rPr>
              <a:t>She </a:t>
            </a:r>
            <a:r>
              <a:rPr lang="en-US" sz="2600" b="1" dirty="0" smtClean="0">
                <a:solidFill>
                  <a:srgbClr val="0070C0"/>
                </a:solidFill>
              </a:rPr>
              <a:t>would travel</a:t>
            </a:r>
            <a:r>
              <a:rPr lang="en-US" sz="2600" dirty="0" smtClean="0">
                <a:solidFill>
                  <a:srgbClr val="0070C0"/>
                </a:solidFill>
              </a:rPr>
              <a:t> all over the world if she </a:t>
            </a:r>
            <a:r>
              <a:rPr lang="en-US" sz="2600" b="1" dirty="0" smtClean="0">
                <a:solidFill>
                  <a:srgbClr val="0070C0"/>
                </a:solidFill>
              </a:rPr>
              <a:t>were</a:t>
            </a:r>
            <a:r>
              <a:rPr lang="en-US" sz="2600" dirty="0" smtClean="0">
                <a:solidFill>
                  <a:srgbClr val="0070C0"/>
                </a:solidFill>
              </a:rPr>
              <a:t> rich.</a:t>
            </a:r>
          </a:p>
          <a:p>
            <a:r>
              <a:rPr lang="en-US" sz="2600" dirty="0" smtClean="0">
                <a:solidFill>
                  <a:srgbClr val="0070C0"/>
                </a:solidFill>
              </a:rPr>
              <a:t>She </a:t>
            </a:r>
            <a:r>
              <a:rPr lang="en-US" sz="2600" b="1" dirty="0" smtClean="0">
                <a:solidFill>
                  <a:srgbClr val="0070C0"/>
                </a:solidFill>
              </a:rPr>
              <a:t>would pass</a:t>
            </a:r>
            <a:r>
              <a:rPr lang="en-US" sz="2600" dirty="0" smtClean="0">
                <a:solidFill>
                  <a:srgbClr val="0070C0"/>
                </a:solidFill>
              </a:rPr>
              <a:t> the exam if she ever </a:t>
            </a:r>
            <a:r>
              <a:rPr lang="en-US" sz="2600" b="1" dirty="0" smtClean="0">
                <a:solidFill>
                  <a:srgbClr val="0070C0"/>
                </a:solidFill>
              </a:rPr>
              <a:t>studied</a:t>
            </a:r>
            <a:r>
              <a:rPr lang="en-US" sz="2600" dirty="0" smtClean="0">
                <a:solidFill>
                  <a:srgbClr val="0070C0"/>
                </a:solidFill>
              </a:rPr>
              <a:t>.(She never studies, so this won't happen)</a:t>
            </a:r>
          </a:p>
          <a:p>
            <a:pPr>
              <a:buNone/>
            </a:pPr>
            <a:r>
              <a:rPr lang="en-US" dirty="0" smtClean="0"/>
              <a:t>Second, we can use it to talk about something in </a:t>
            </a:r>
            <a:r>
              <a:rPr lang="en-US" dirty="0" smtClean="0"/>
              <a:t>the present </a:t>
            </a:r>
            <a:r>
              <a:rPr lang="en-US" dirty="0" smtClean="0"/>
              <a:t>which is impossible, because it's not true. </a:t>
            </a:r>
            <a:r>
              <a:rPr lang="en-US" dirty="0" smtClean="0"/>
              <a:t> </a:t>
            </a:r>
            <a:r>
              <a:rPr lang="en-US" dirty="0" smtClean="0"/>
              <a:t>Have a look at </a:t>
            </a:r>
            <a:r>
              <a:rPr lang="en-US" dirty="0" smtClean="0"/>
              <a:t>these </a:t>
            </a:r>
            <a:r>
              <a:rPr lang="en-US" dirty="0" smtClean="0"/>
              <a:t>examples:</a:t>
            </a:r>
          </a:p>
          <a:p>
            <a:r>
              <a:rPr lang="en-US" sz="3000" dirty="0" smtClean="0">
                <a:solidFill>
                  <a:srgbClr val="0070C0"/>
                </a:solidFill>
              </a:rPr>
              <a:t>If I </a:t>
            </a:r>
            <a:r>
              <a:rPr lang="en-US" sz="3000" b="1" dirty="0" smtClean="0">
                <a:solidFill>
                  <a:srgbClr val="0070C0"/>
                </a:solidFill>
              </a:rPr>
              <a:t>had</a:t>
            </a:r>
            <a:r>
              <a:rPr lang="en-US" sz="3000" dirty="0" smtClean="0">
                <a:solidFill>
                  <a:srgbClr val="0070C0"/>
                </a:solidFill>
              </a:rPr>
              <a:t> his number, I </a:t>
            </a:r>
            <a:r>
              <a:rPr lang="en-US" sz="3000" b="1" dirty="0" smtClean="0">
                <a:solidFill>
                  <a:srgbClr val="0070C0"/>
                </a:solidFill>
              </a:rPr>
              <a:t>would call</a:t>
            </a:r>
            <a:r>
              <a:rPr lang="en-US" sz="3000" dirty="0" smtClean="0">
                <a:solidFill>
                  <a:srgbClr val="0070C0"/>
                </a:solidFill>
              </a:rPr>
              <a:t> him. (I don't have his number now, so it's impossible for me to call him).</a:t>
            </a:r>
          </a:p>
          <a:p>
            <a:r>
              <a:rPr lang="en-US" sz="3000" dirty="0" smtClean="0">
                <a:solidFill>
                  <a:srgbClr val="0070C0"/>
                </a:solidFill>
              </a:rPr>
              <a:t>If I </a:t>
            </a:r>
            <a:r>
              <a:rPr lang="en-US" sz="3000" b="1" dirty="0" smtClean="0">
                <a:solidFill>
                  <a:srgbClr val="0070C0"/>
                </a:solidFill>
              </a:rPr>
              <a:t>were</a:t>
            </a:r>
            <a:r>
              <a:rPr lang="en-US" sz="3000" dirty="0" smtClean="0">
                <a:solidFill>
                  <a:srgbClr val="0070C0"/>
                </a:solidFill>
              </a:rPr>
              <a:t> you, I </a:t>
            </a:r>
            <a:r>
              <a:rPr lang="en-US" sz="3000" b="1" dirty="0" smtClean="0">
                <a:solidFill>
                  <a:srgbClr val="0070C0"/>
                </a:solidFill>
              </a:rPr>
              <a:t>wouldn't go</a:t>
            </a:r>
            <a:r>
              <a:rPr lang="en-US" sz="3000" dirty="0" smtClean="0">
                <a:solidFill>
                  <a:srgbClr val="0070C0"/>
                </a:solidFill>
              </a:rPr>
              <a:t> out with that man.</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0" y="0"/>
            <a:ext cx="9144000" cy="6858000"/>
          </a:xfrm>
        </p:spPr>
        <p:txBody>
          <a:bodyPr/>
          <a:lstStyle/>
          <a:p>
            <a:endParaRPr lang="en-US" b="1" dirty="0" smtClean="0">
              <a:solidFill>
                <a:srgbClr val="C00000"/>
              </a:solidFill>
            </a:endParaRPr>
          </a:p>
          <a:p>
            <a:r>
              <a:rPr lang="en-US" b="1" dirty="0" smtClean="0">
                <a:solidFill>
                  <a:srgbClr val="C00000"/>
                </a:solidFill>
              </a:rPr>
              <a:t>The </a:t>
            </a:r>
            <a:r>
              <a:rPr lang="en-US" b="1" dirty="0" smtClean="0">
                <a:solidFill>
                  <a:srgbClr val="C00000"/>
                </a:solidFill>
              </a:rPr>
              <a:t>Third </a:t>
            </a:r>
            <a:r>
              <a:rPr lang="en-US" b="1" dirty="0" smtClean="0">
                <a:solidFill>
                  <a:srgbClr val="C00000"/>
                </a:solidFill>
              </a:rPr>
              <a:t>Conditional</a:t>
            </a:r>
          </a:p>
          <a:p>
            <a:endParaRPr lang="en-US" b="1" dirty="0" smtClean="0"/>
          </a:p>
          <a:p>
            <a:r>
              <a:rPr lang="en-US" dirty="0" smtClean="0"/>
              <a:t/>
            </a:r>
            <a:br>
              <a:rPr lang="en-US" dirty="0" smtClean="0"/>
            </a:br>
            <a:r>
              <a:rPr lang="en-US" dirty="0" smtClean="0">
                <a:solidFill>
                  <a:srgbClr val="00B050"/>
                </a:solidFill>
              </a:rPr>
              <a:t>I</a:t>
            </a:r>
            <a:r>
              <a:rPr lang="en-US" dirty="0" smtClean="0">
                <a:solidFill>
                  <a:srgbClr val="00B050"/>
                </a:solidFill>
              </a:rPr>
              <a:t>f </a:t>
            </a:r>
            <a:r>
              <a:rPr lang="en-US" dirty="0" smtClean="0">
                <a:solidFill>
                  <a:srgbClr val="00B050"/>
                </a:solidFill>
              </a:rPr>
              <a:t>+ past perfect, ... would + have + past </a:t>
            </a:r>
            <a:r>
              <a:rPr lang="en-US" dirty="0" smtClean="0">
                <a:solidFill>
                  <a:srgbClr val="00B050"/>
                </a:solidFill>
              </a:rPr>
              <a:t>participle</a:t>
            </a:r>
          </a:p>
          <a:p>
            <a:r>
              <a:rPr lang="en-US" sz="2000" dirty="0" smtClean="0">
                <a:solidFill>
                  <a:srgbClr val="00B050"/>
                </a:solidFill>
              </a:rPr>
              <a:t>(past perfect= had+ past participle)</a:t>
            </a:r>
          </a:p>
          <a:p>
            <a:endParaRPr lang="en-US" dirty="0" smtClean="0">
              <a:solidFill>
                <a:srgbClr val="00B050"/>
              </a:solidFill>
            </a:endParaRPr>
          </a:p>
          <a:p>
            <a:endParaRPr lang="en-US" dirty="0" smtClean="0">
              <a:solidFill>
                <a:srgbClr val="00B050"/>
              </a:solidFill>
            </a:endParaRPr>
          </a:p>
          <a:p>
            <a:r>
              <a:rPr lang="en-US" dirty="0" smtClean="0"/>
              <a:t/>
            </a:r>
            <a:br>
              <a:rPr lang="en-US" dirty="0" smtClean="0"/>
            </a:br>
            <a:r>
              <a:rPr lang="en-US" dirty="0" smtClean="0">
                <a:solidFill>
                  <a:srgbClr val="00B050"/>
                </a:solidFill>
              </a:rPr>
              <a:t>If</a:t>
            </a:r>
            <a:r>
              <a:rPr lang="en-US" dirty="0" smtClean="0"/>
              <a:t> I </a:t>
            </a:r>
            <a:r>
              <a:rPr lang="en-US" dirty="0" smtClean="0">
                <a:solidFill>
                  <a:srgbClr val="00B050"/>
                </a:solidFill>
              </a:rPr>
              <a:t>had gone </a:t>
            </a:r>
            <a:r>
              <a:rPr lang="en-US" dirty="0" smtClean="0"/>
              <a:t>to bed early, I </a:t>
            </a:r>
            <a:r>
              <a:rPr lang="en-US" dirty="0" smtClean="0">
                <a:solidFill>
                  <a:srgbClr val="00B050"/>
                </a:solidFill>
              </a:rPr>
              <a:t>would have caught </a:t>
            </a:r>
            <a:r>
              <a:rPr lang="en-US" dirty="0" smtClean="0"/>
              <a:t>the train.</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p:spPr>
        <p:txBody>
          <a:bodyPr>
            <a:normAutofit lnSpcReduction="10000"/>
          </a:bodyPr>
          <a:lstStyle/>
          <a:p>
            <a:pPr>
              <a:buNone/>
            </a:pPr>
            <a:r>
              <a:rPr lang="en-US" dirty="0" smtClean="0">
                <a:solidFill>
                  <a:srgbClr val="00B050"/>
                </a:solidFill>
              </a:rPr>
              <a:t>When do we use this conditional?</a:t>
            </a:r>
          </a:p>
          <a:p>
            <a:pPr>
              <a:buNone/>
            </a:pPr>
            <a:r>
              <a:rPr lang="en-US" dirty="0" smtClean="0"/>
              <a:t>It </a:t>
            </a:r>
            <a:r>
              <a:rPr lang="en-US" dirty="0" smtClean="0"/>
              <a:t>talks about the past. It's used to describe a </a:t>
            </a:r>
            <a:r>
              <a:rPr lang="en-US" dirty="0" smtClean="0"/>
              <a:t>situation that </a:t>
            </a:r>
            <a:r>
              <a:rPr lang="en-US" dirty="0" smtClean="0"/>
              <a:t>didn't happen, and to imagine the result of this situation.</a:t>
            </a:r>
          </a:p>
          <a:p>
            <a:r>
              <a:rPr lang="en-US" sz="2800" dirty="0" smtClean="0">
                <a:solidFill>
                  <a:srgbClr val="0070C0"/>
                </a:solidFill>
              </a:rPr>
              <a:t>If she </a:t>
            </a:r>
            <a:r>
              <a:rPr lang="en-US" sz="2800" b="1" dirty="0" smtClean="0">
                <a:solidFill>
                  <a:srgbClr val="0070C0"/>
                </a:solidFill>
              </a:rPr>
              <a:t>had studied</a:t>
            </a:r>
            <a:r>
              <a:rPr lang="en-US" sz="2800" dirty="0" smtClean="0">
                <a:solidFill>
                  <a:srgbClr val="0070C0"/>
                </a:solidFill>
              </a:rPr>
              <a:t>, she </a:t>
            </a:r>
            <a:r>
              <a:rPr lang="en-US" sz="2800" b="1" dirty="0" smtClean="0">
                <a:solidFill>
                  <a:srgbClr val="0070C0"/>
                </a:solidFill>
              </a:rPr>
              <a:t>would have passed</a:t>
            </a:r>
            <a:r>
              <a:rPr lang="en-US" sz="2800" dirty="0" smtClean="0">
                <a:solidFill>
                  <a:srgbClr val="0070C0"/>
                </a:solidFill>
              </a:rPr>
              <a:t> the exam (but, really we know she didn't study and so she didn't pass)</a:t>
            </a:r>
          </a:p>
          <a:p>
            <a:r>
              <a:rPr lang="en-US" sz="2800" dirty="0" smtClean="0">
                <a:solidFill>
                  <a:srgbClr val="0070C0"/>
                </a:solidFill>
              </a:rPr>
              <a:t>If I </a:t>
            </a:r>
            <a:r>
              <a:rPr lang="en-US" sz="2800" b="1" dirty="0" smtClean="0">
                <a:solidFill>
                  <a:srgbClr val="0070C0"/>
                </a:solidFill>
              </a:rPr>
              <a:t>hadn't eaten</a:t>
            </a:r>
            <a:r>
              <a:rPr lang="en-US" sz="2800" dirty="0" smtClean="0">
                <a:solidFill>
                  <a:srgbClr val="0070C0"/>
                </a:solidFill>
              </a:rPr>
              <a:t> so much, I </a:t>
            </a:r>
            <a:r>
              <a:rPr lang="en-US" sz="2800" b="1" dirty="0" smtClean="0">
                <a:solidFill>
                  <a:srgbClr val="0070C0"/>
                </a:solidFill>
              </a:rPr>
              <a:t>wouldn't have felt</a:t>
            </a:r>
            <a:r>
              <a:rPr lang="en-US" sz="2800" dirty="0" smtClean="0">
                <a:solidFill>
                  <a:srgbClr val="0070C0"/>
                </a:solidFill>
              </a:rPr>
              <a:t> sick (but I did eat a lot, and so I did feel sick).</a:t>
            </a:r>
          </a:p>
          <a:p>
            <a:r>
              <a:rPr lang="en-US" sz="2800" dirty="0" smtClean="0">
                <a:solidFill>
                  <a:srgbClr val="0070C0"/>
                </a:solidFill>
              </a:rPr>
              <a:t>If we </a:t>
            </a:r>
            <a:r>
              <a:rPr lang="en-US" sz="2800" b="1" dirty="0" smtClean="0">
                <a:solidFill>
                  <a:srgbClr val="0070C0"/>
                </a:solidFill>
              </a:rPr>
              <a:t>had taken</a:t>
            </a:r>
            <a:r>
              <a:rPr lang="en-US" sz="2800" dirty="0" smtClean="0">
                <a:solidFill>
                  <a:srgbClr val="0070C0"/>
                </a:solidFill>
              </a:rPr>
              <a:t> a taxi, we </a:t>
            </a:r>
            <a:r>
              <a:rPr lang="en-US" sz="2800" b="1" dirty="0" smtClean="0">
                <a:solidFill>
                  <a:srgbClr val="0070C0"/>
                </a:solidFill>
              </a:rPr>
              <a:t>wouldn't have missed</a:t>
            </a:r>
            <a:r>
              <a:rPr lang="en-US" sz="2800" dirty="0" smtClean="0">
                <a:solidFill>
                  <a:srgbClr val="0070C0"/>
                </a:solidFill>
              </a:rPr>
              <a:t> the plane</a:t>
            </a:r>
          </a:p>
          <a:p>
            <a:r>
              <a:rPr lang="en-US" sz="2800" dirty="0" smtClean="0">
                <a:solidFill>
                  <a:srgbClr val="0070C0"/>
                </a:solidFill>
              </a:rPr>
              <a:t>She </a:t>
            </a:r>
            <a:r>
              <a:rPr lang="en-US" sz="2800" b="1" dirty="0" smtClean="0">
                <a:solidFill>
                  <a:srgbClr val="0070C0"/>
                </a:solidFill>
              </a:rPr>
              <a:t>wouldn't have been</a:t>
            </a:r>
            <a:r>
              <a:rPr lang="en-US" sz="2800" dirty="0" smtClean="0">
                <a:solidFill>
                  <a:srgbClr val="0070C0"/>
                </a:solidFill>
              </a:rPr>
              <a:t> tired if she </a:t>
            </a:r>
            <a:r>
              <a:rPr lang="en-US" sz="2800" b="1" dirty="0" smtClean="0">
                <a:solidFill>
                  <a:srgbClr val="0070C0"/>
                </a:solidFill>
              </a:rPr>
              <a:t>had gone</a:t>
            </a:r>
            <a:r>
              <a:rPr lang="en-US" sz="2800" dirty="0" smtClean="0">
                <a:solidFill>
                  <a:srgbClr val="0070C0"/>
                </a:solidFill>
              </a:rPr>
              <a:t> to bed earlier</a:t>
            </a:r>
          </a:p>
          <a:p>
            <a:r>
              <a:rPr lang="en-US" sz="2800" dirty="0" smtClean="0">
                <a:solidFill>
                  <a:srgbClr val="0070C0"/>
                </a:solidFill>
              </a:rPr>
              <a:t>She </a:t>
            </a:r>
            <a:r>
              <a:rPr lang="en-US" sz="2800" b="1" dirty="0" smtClean="0">
                <a:solidFill>
                  <a:srgbClr val="0070C0"/>
                </a:solidFill>
              </a:rPr>
              <a:t>would have become</a:t>
            </a:r>
            <a:r>
              <a:rPr lang="en-US" sz="2800" dirty="0" smtClean="0">
                <a:solidFill>
                  <a:srgbClr val="0070C0"/>
                </a:solidFill>
              </a:rPr>
              <a:t> a teacher if she </a:t>
            </a:r>
            <a:r>
              <a:rPr lang="en-US" sz="2800" b="1" dirty="0" smtClean="0">
                <a:solidFill>
                  <a:srgbClr val="0070C0"/>
                </a:solidFill>
              </a:rPr>
              <a:t>had gone</a:t>
            </a:r>
            <a:r>
              <a:rPr lang="en-US" sz="2800" dirty="0" smtClean="0">
                <a:solidFill>
                  <a:srgbClr val="0070C0"/>
                </a:solidFill>
              </a:rPr>
              <a:t> to university</a:t>
            </a:r>
          </a:p>
          <a:p>
            <a:r>
              <a:rPr lang="en-US" sz="2800" dirty="0" smtClean="0">
                <a:solidFill>
                  <a:srgbClr val="0070C0"/>
                </a:solidFill>
              </a:rPr>
              <a:t>He </a:t>
            </a:r>
            <a:r>
              <a:rPr lang="en-US" sz="2800" b="1" dirty="0" smtClean="0">
                <a:solidFill>
                  <a:srgbClr val="0070C0"/>
                </a:solidFill>
              </a:rPr>
              <a:t>would have been</a:t>
            </a:r>
            <a:r>
              <a:rPr lang="en-US" sz="2800" dirty="0" smtClean="0">
                <a:solidFill>
                  <a:srgbClr val="0070C0"/>
                </a:solidFill>
              </a:rPr>
              <a:t> on time for the interview if he </a:t>
            </a:r>
            <a:r>
              <a:rPr lang="en-US" sz="2800" b="1" dirty="0" smtClean="0">
                <a:solidFill>
                  <a:srgbClr val="0070C0"/>
                </a:solidFill>
              </a:rPr>
              <a:t>had left</a:t>
            </a:r>
            <a:r>
              <a:rPr lang="en-US" sz="2800" dirty="0" smtClean="0">
                <a:solidFill>
                  <a:srgbClr val="0070C0"/>
                </a:solidFill>
              </a:rPr>
              <a:t> the house at nine</a:t>
            </a:r>
          </a:p>
          <a:p>
            <a:endParaRPr lang="es-ES" dirty="0"/>
          </a:p>
        </p:txBody>
      </p:sp>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423</Words>
  <PresentationFormat>Presentación en pantalla (4:3)</PresentationFormat>
  <Paragraphs>102</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To sum up:                                         Reality</vt:lpstr>
      <vt:lpstr>Extra explanation</vt:lpstr>
      <vt:lpstr>Diapositiva 12</vt:lpstr>
      <vt:lpstr>Diapositiva 13</vt:lpstr>
      <vt:lpstr>Diapositiva 14</vt:lpstr>
      <vt:lpstr>Diapositiva 15</vt:lpstr>
      <vt:lpstr>Useful links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pcc</dc:creator>
  <cp:lastModifiedBy>Usuario</cp:lastModifiedBy>
  <cp:revision>7</cp:revision>
  <dcterms:created xsi:type="dcterms:W3CDTF">2018-12-03T15:10:56Z</dcterms:created>
  <dcterms:modified xsi:type="dcterms:W3CDTF">2018-12-03T16:16:17Z</dcterms:modified>
</cp:coreProperties>
</file>