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D546C-72AF-4D91-A2AA-4B027D307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DCCB7E-843B-466F-BA42-DE734CA60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50BF75-3FEF-40E5-BBB4-931EAF20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B8D056-0D63-4C45-8E25-4AF9513E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4F4BAE-48E3-446E-B521-EA4488A1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03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E4A13-4308-46FE-A1EC-4E93F953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761366-9011-4D77-803C-867129183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312361-AE5A-4830-B2B0-D2F92C53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81FF3-EAAA-4E12-AF42-E2CE4682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A43406-D88B-4A6F-B14E-2958C4BF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89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AFFD04-A5D3-4A76-BAC0-0BA7C3CF0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A3A542-C433-463B-A23B-FC4405FB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6A65F-89C0-41C2-BFF7-6BDEE470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0870E1-95EA-4C30-BE28-6EBF3E36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62B70C-CCDA-404A-BA74-99BFEFF5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03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2621D-F828-462B-9740-05F58A4F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A42CAC-1A8C-4B29-8236-D0770FF05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FEBF6B-6757-4BE1-A810-D7042626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F4A9B5-08AD-486A-AB70-BCBC623B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0479A1-AAB3-4647-B8EF-71C9C60F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1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12812-79B8-4517-BAAE-3AA67BDD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A5D48E-239C-491C-ACA1-298151EE9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465F6E-5701-443A-9511-F0D38F93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84F8D-E065-4638-B3C6-FE0CE9A5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EB049-F755-4276-BB8D-6EA7BFFC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9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2A70C-B702-49EE-A7AA-AF43BE89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7731F-D32E-443D-9CE5-63FD90CC3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38651A-EE1C-41FF-A2D4-AFB5D9724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E1B145-EA79-487A-8C0E-99672E12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FC2B64-3CDF-4C81-A9A8-477E3805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09FC08-8F2C-4498-BDBA-DBC78795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2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6E470-C99E-4617-A67B-3FDBE063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E3E75-FC6C-4687-BF04-48760E885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78308F-B702-4D17-A6E7-B7FBC51D8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100654-8209-4C0A-8419-96357F3DF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A614E1-F47A-4D26-B342-00808198E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4E8EC1-0EA9-4878-8A7E-426CAC73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1AB127-27A2-4DA7-8138-28EBAFF6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E5BA91-5F86-4750-B871-ED3D2B82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63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600E2-798C-4A48-A4F7-6849DFB8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5A22CA-D294-4640-A211-393DF135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039DDE-6BCF-4DE0-9192-704781F8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3E2A69-B362-4633-9319-CADBF479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79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74842C-1020-4F89-968C-F9A64DE9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A96F11-FD96-417F-B766-D900E90E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31B93E-9AAE-4491-A229-437F95F4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94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16F26-1047-492F-9A11-B9C91593D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3863E0-1E0A-4B3C-B630-1170C0873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C3247D-A9E5-435A-94DE-FB4509A3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766A7-3F2E-4C79-882F-5D6BC837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414C4B-7ED2-44C2-8521-CB386C6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2FA609-A355-4101-A76F-B46A60DE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64348-2346-43F8-8BDA-DFB46E2B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D3FDF6-2831-4A36-9485-B0460C46B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E7C571-506D-459C-B116-E3911BC4B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9F176-C9C3-4E9B-803B-9CB61ACE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112DE5-FEFC-443C-8886-03F7F23F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A9E811-CF68-48A0-AF0D-B82987DD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7E4FB4-6948-4315-8146-44412CE3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544624-52BD-4A96-9E4D-9D6FAD5C4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ED961-A7A5-4F41-9FB1-8A7406999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FC49-A280-4484-8043-CE261C8E2EC6}" type="datetimeFigureOut">
              <a:rPr lang="es-ES" smtClean="0"/>
              <a:t>12/01/2020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27AAA-FEC9-4C2E-AA8F-06D072CDE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2B72A-C890-424F-8D35-4E1B1EFFB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36A9-3437-42AA-99FD-ED284CE851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57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l-lounge.com/student/grammar/4g2-the-the-comparatives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99E1-A855-413F-A73C-593C227A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16032"/>
          </a:xfrm>
        </p:spPr>
        <p:txBody>
          <a:bodyPr>
            <a:normAutofit/>
          </a:bodyPr>
          <a:lstStyle/>
          <a:p>
            <a:r>
              <a:rPr lang="es-ES" dirty="0"/>
              <a:t>           </a:t>
            </a:r>
            <a:br>
              <a:rPr lang="es-ES" dirty="0"/>
            </a:br>
            <a:r>
              <a:rPr lang="es-ES" dirty="0"/>
              <a:t>                    </a:t>
            </a:r>
            <a:r>
              <a:rPr lang="es-ES" dirty="0" err="1"/>
              <a:t>Adjectives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          </a:t>
            </a:r>
            <a:r>
              <a:rPr lang="es-ES" dirty="0" err="1"/>
              <a:t>comparative</a:t>
            </a:r>
            <a:r>
              <a:rPr lang="es-ES" dirty="0"/>
              <a:t> and </a:t>
            </a:r>
            <a:r>
              <a:rPr lang="es-ES" dirty="0" err="1"/>
              <a:t>superlative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55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ED35A-485B-43A7-BBAC-9B785FA01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23556"/>
            <a:ext cx="11704320" cy="6161649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/>
              <a:t>Form</a:t>
            </a:r>
            <a:br>
              <a:rPr lang="es-ES" sz="2400" dirty="0"/>
            </a:b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syllable</a:t>
            </a:r>
            <a:r>
              <a:rPr lang="es-ES" sz="2400" dirty="0"/>
              <a:t> </a:t>
            </a:r>
            <a:r>
              <a:rPr lang="es-ES" sz="2400" dirty="0" err="1"/>
              <a:t>adjectives</a:t>
            </a:r>
            <a:br>
              <a:rPr lang="es-ES" sz="2400" dirty="0"/>
            </a:br>
            <a:r>
              <a:rPr lang="es-ES" sz="2400" dirty="0" err="1"/>
              <a:t>Comparative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ER (</a:t>
            </a:r>
            <a:r>
              <a:rPr lang="es-ES" sz="2400" dirty="0" err="1"/>
              <a:t>cheaper</a:t>
            </a:r>
            <a:r>
              <a:rPr lang="es-ES" sz="2400" dirty="0"/>
              <a:t>)</a:t>
            </a:r>
            <a:br>
              <a:rPr lang="es-ES" sz="2400" dirty="0"/>
            </a:br>
            <a:r>
              <a:rPr lang="es-ES" sz="2400" dirty="0" err="1"/>
              <a:t>Superlative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EST (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cheapest</a:t>
            </a:r>
            <a:r>
              <a:rPr lang="es-ES" sz="2400" dirty="0"/>
              <a:t>)</a:t>
            </a:r>
            <a:br>
              <a:rPr lang="es-ES" sz="2400" dirty="0"/>
            </a:br>
            <a:br>
              <a:rPr lang="es-ES" sz="2400" dirty="0"/>
            </a:b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syllable</a:t>
            </a:r>
            <a:r>
              <a:rPr lang="es-ES" sz="2400" dirty="0"/>
              <a:t> </a:t>
            </a:r>
            <a:r>
              <a:rPr lang="es-ES" sz="2400" dirty="0" err="1"/>
              <a:t>adjectives</a:t>
            </a:r>
            <a:r>
              <a:rPr lang="es-ES" sz="2400" dirty="0"/>
              <a:t> </a:t>
            </a:r>
            <a:r>
              <a:rPr lang="es-ES" sz="2400" dirty="0" err="1"/>
              <a:t>ending</a:t>
            </a:r>
            <a:r>
              <a:rPr lang="es-ES" sz="2400" dirty="0"/>
              <a:t> in E</a:t>
            </a:r>
            <a:br>
              <a:rPr lang="es-ES" sz="2400" dirty="0"/>
            </a:br>
            <a:r>
              <a:rPr lang="es-ES" sz="2400" dirty="0" err="1"/>
              <a:t>Comparative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R (</a:t>
            </a:r>
            <a:r>
              <a:rPr lang="es-ES" sz="2400" dirty="0" err="1"/>
              <a:t>nicer</a:t>
            </a:r>
            <a:r>
              <a:rPr lang="es-ES" sz="2400" dirty="0"/>
              <a:t>)</a:t>
            </a:r>
            <a:br>
              <a:rPr lang="es-ES" sz="2400" dirty="0"/>
            </a:br>
            <a:r>
              <a:rPr lang="es-ES" sz="2400" dirty="0" err="1"/>
              <a:t>Superlative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ST (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nicest</a:t>
            </a:r>
            <a:r>
              <a:rPr lang="es-ES" sz="2400" dirty="0"/>
              <a:t>)</a:t>
            </a:r>
            <a:br>
              <a:rPr lang="es-ES" sz="2400" dirty="0"/>
            </a:br>
            <a:br>
              <a:rPr lang="es-ES" sz="2400" dirty="0"/>
            </a:b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syllable</a:t>
            </a:r>
            <a:r>
              <a:rPr lang="es-ES" sz="2400" dirty="0"/>
              <a:t> </a:t>
            </a:r>
            <a:r>
              <a:rPr lang="es-ES" sz="2400" dirty="0" err="1"/>
              <a:t>adjectives</a:t>
            </a:r>
            <a:r>
              <a:rPr lang="es-ES" sz="2400" dirty="0"/>
              <a:t> </a:t>
            </a:r>
            <a:r>
              <a:rPr lang="es-ES" sz="2400" dirty="0" err="1"/>
              <a:t>ending</a:t>
            </a:r>
            <a:r>
              <a:rPr lang="es-ES" sz="2400" dirty="0"/>
              <a:t> in </a:t>
            </a:r>
            <a:r>
              <a:rPr lang="es-ES" sz="2400" dirty="0" err="1"/>
              <a:t>consonant</a:t>
            </a:r>
            <a:r>
              <a:rPr lang="es-ES" sz="2400" dirty="0"/>
              <a:t> – </a:t>
            </a:r>
            <a:r>
              <a:rPr lang="es-ES" sz="2400" dirty="0" err="1"/>
              <a:t>vowel</a:t>
            </a:r>
            <a:r>
              <a:rPr lang="es-ES" sz="2400" dirty="0"/>
              <a:t> – </a:t>
            </a:r>
            <a:r>
              <a:rPr lang="es-ES" sz="2400" dirty="0" err="1"/>
              <a:t>consonant</a:t>
            </a:r>
            <a:br>
              <a:rPr lang="es-ES" sz="2400" dirty="0"/>
            </a:br>
            <a:r>
              <a:rPr lang="es-ES" sz="2400" dirty="0" err="1"/>
              <a:t>Comparative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</a:t>
            </a:r>
            <a:r>
              <a:rPr lang="es-ES" sz="2400" dirty="0" err="1"/>
              <a:t>consonant</a:t>
            </a:r>
            <a:r>
              <a:rPr lang="es-ES" sz="2400" dirty="0"/>
              <a:t> + ER (</a:t>
            </a:r>
            <a:r>
              <a:rPr lang="es-ES" sz="2400" dirty="0" err="1"/>
              <a:t>hotter</a:t>
            </a:r>
            <a:r>
              <a:rPr lang="es-ES" sz="2400" dirty="0"/>
              <a:t>)</a:t>
            </a:r>
            <a:br>
              <a:rPr lang="es-ES" sz="2400" dirty="0"/>
            </a:br>
            <a:r>
              <a:rPr lang="es-ES" sz="2400" dirty="0" err="1"/>
              <a:t>Superlative</a:t>
            </a:r>
            <a:r>
              <a:rPr lang="es-ES" sz="2400" dirty="0"/>
              <a:t>: </a:t>
            </a:r>
            <a:r>
              <a:rPr lang="es-ES" sz="2400" dirty="0" err="1"/>
              <a:t>add</a:t>
            </a:r>
            <a:r>
              <a:rPr lang="es-ES" sz="2400" dirty="0"/>
              <a:t> </a:t>
            </a:r>
            <a:r>
              <a:rPr lang="es-ES" sz="2400" dirty="0" err="1"/>
              <a:t>consonant</a:t>
            </a:r>
            <a:r>
              <a:rPr lang="es-ES" sz="2400" dirty="0"/>
              <a:t> + EST (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hottest</a:t>
            </a:r>
            <a:r>
              <a:rPr lang="es-ES" sz="2400" dirty="0"/>
              <a:t>)</a:t>
            </a:r>
            <a:br>
              <a:rPr lang="es-ES" sz="2400" dirty="0"/>
            </a:br>
            <a:br>
              <a:rPr lang="es-ES" sz="2400" dirty="0"/>
            </a:b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syllable</a:t>
            </a:r>
            <a:r>
              <a:rPr lang="es-ES" sz="2400" dirty="0"/>
              <a:t> </a:t>
            </a:r>
            <a:r>
              <a:rPr lang="es-ES" sz="2400" dirty="0" err="1"/>
              <a:t>adjectives</a:t>
            </a:r>
            <a:r>
              <a:rPr lang="es-ES" sz="2400" dirty="0"/>
              <a:t> </a:t>
            </a:r>
            <a:r>
              <a:rPr lang="es-ES" sz="2400" dirty="0" err="1"/>
              <a:t>ending</a:t>
            </a:r>
            <a:r>
              <a:rPr lang="es-ES" sz="2400" dirty="0"/>
              <a:t> in Y</a:t>
            </a:r>
            <a:br>
              <a:rPr lang="es-ES" sz="2400" dirty="0"/>
            </a:br>
            <a:r>
              <a:rPr lang="es-ES" sz="2400" dirty="0" err="1"/>
              <a:t>Comparative</a:t>
            </a:r>
            <a:r>
              <a:rPr lang="es-ES" sz="2400" dirty="0"/>
              <a:t>: </a:t>
            </a:r>
            <a:r>
              <a:rPr lang="es-ES" sz="2400" dirty="0" err="1"/>
              <a:t>replace</a:t>
            </a:r>
            <a:r>
              <a:rPr lang="es-ES" sz="2400" dirty="0"/>
              <a:t> Y </a:t>
            </a:r>
            <a:r>
              <a:rPr lang="es-ES" sz="2400" dirty="0" err="1"/>
              <a:t>with</a:t>
            </a:r>
            <a:r>
              <a:rPr lang="es-ES" sz="2400" dirty="0"/>
              <a:t> IER (</a:t>
            </a:r>
            <a:r>
              <a:rPr lang="es-ES" sz="2400" dirty="0" err="1"/>
              <a:t>happier</a:t>
            </a:r>
            <a:r>
              <a:rPr lang="es-ES" sz="2400" dirty="0"/>
              <a:t>)</a:t>
            </a:r>
            <a:br>
              <a:rPr lang="es-ES" sz="2400" dirty="0"/>
            </a:br>
            <a:r>
              <a:rPr lang="es-ES" sz="2400" dirty="0" err="1"/>
              <a:t>Superlative</a:t>
            </a:r>
            <a:r>
              <a:rPr lang="es-ES" sz="2400" dirty="0"/>
              <a:t>: </a:t>
            </a:r>
            <a:r>
              <a:rPr lang="es-ES" sz="2400" dirty="0" err="1"/>
              <a:t>replace</a:t>
            </a:r>
            <a:r>
              <a:rPr lang="es-ES" sz="2400" dirty="0"/>
              <a:t> Y </a:t>
            </a:r>
            <a:r>
              <a:rPr lang="es-ES" sz="2400" dirty="0" err="1"/>
              <a:t>with</a:t>
            </a:r>
            <a:r>
              <a:rPr lang="es-ES" sz="2400" dirty="0"/>
              <a:t> IEST (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happiest</a:t>
            </a:r>
            <a:r>
              <a:rPr lang="es-E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142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4A763-8353-4ADD-8EF5-8ECDB680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25083"/>
            <a:ext cx="1170432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Two or more syllable adjectives</a:t>
            </a:r>
          </a:p>
          <a:p>
            <a:r>
              <a:rPr lang="en-US" dirty="0"/>
              <a:t>Comparative: add MORE / LESS (more/less beautiful)</a:t>
            </a:r>
          </a:p>
          <a:p>
            <a:r>
              <a:rPr lang="en-US" dirty="0"/>
              <a:t>Superlative: add THE MOST / THE LEAST (the most/least beautiful)</a:t>
            </a:r>
          </a:p>
          <a:p>
            <a:endParaRPr lang="en-US" dirty="0"/>
          </a:p>
          <a:p>
            <a:r>
              <a:rPr lang="en-US" dirty="0"/>
              <a:t>Irregular adjectives</a:t>
            </a:r>
          </a:p>
          <a:p>
            <a:r>
              <a:rPr lang="en-US" dirty="0"/>
              <a:t>good – better – the best</a:t>
            </a:r>
          </a:p>
          <a:p>
            <a:r>
              <a:rPr lang="en-US" dirty="0"/>
              <a:t>bad – worse – the worst</a:t>
            </a:r>
          </a:p>
          <a:p>
            <a:r>
              <a:rPr lang="en-US" dirty="0"/>
              <a:t>far – further – the furthest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and inequality</a:t>
            </a:r>
          </a:p>
          <a:p>
            <a:r>
              <a:rPr lang="en-US" dirty="0"/>
              <a:t>as + adjective + as</a:t>
            </a:r>
          </a:p>
          <a:p>
            <a:r>
              <a:rPr lang="en-US" dirty="0"/>
              <a:t>not as + adjective + as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Modifying comparatives</a:t>
            </a:r>
          </a:p>
          <a:p>
            <a:r>
              <a:rPr lang="en-US" dirty="0"/>
              <a:t>much / a lot / far / a little / a bit / slightly + comparative adjective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Modifying superlatives</a:t>
            </a:r>
          </a:p>
          <a:p>
            <a:r>
              <a:rPr lang="en-US" dirty="0"/>
              <a:t>by far / easily / nearly + superlative adjective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25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B82C0E-DFC3-4784-BB72-2F0695B62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67286"/>
            <a:ext cx="11605846" cy="630232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Comparative</a:t>
            </a:r>
            <a:r>
              <a:rPr lang="en-US" dirty="0"/>
              <a:t> adjectives are used to compare two things.</a:t>
            </a:r>
          </a:p>
          <a:p>
            <a:r>
              <a:rPr lang="en-US" dirty="0"/>
              <a:t>John is thinner than Bob.</a:t>
            </a:r>
          </a:p>
          <a:p>
            <a:r>
              <a:rPr lang="en-US" dirty="0"/>
              <a:t>It’s more expensive to travel by train than by bus.</a:t>
            </a:r>
          </a:p>
          <a:p>
            <a:r>
              <a:rPr lang="en-US" dirty="0"/>
              <a:t>My house is smaller than my friend’s house.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Superlative</a:t>
            </a:r>
            <a:r>
              <a:rPr lang="en-US" dirty="0"/>
              <a:t> adjectives are used to compare one thing with the rest of the group it belongs to.</a:t>
            </a:r>
          </a:p>
          <a:p>
            <a:r>
              <a:rPr lang="en-US" dirty="0"/>
              <a:t>John is the tallest in the class.</a:t>
            </a:r>
          </a:p>
          <a:p>
            <a:r>
              <a:rPr lang="en-US" dirty="0"/>
              <a:t>He’s the best football player in the team.</a:t>
            </a:r>
          </a:p>
          <a:p>
            <a:r>
              <a:rPr lang="en-US" dirty="0"/>
              <a:t>This is the most expensive hotel I’ve ever stayed in.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402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5C2016-128C-434D-844A-F521AEB89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365760"/>
            <a:ext cx="11549576" cy="61194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+ adjective + as is used to say that two things are equal in some way.</a:t>
            </a:r>
          </a:p>
          <a:p>
            <a:r>
              <a:rPr lang="en-US" dirty="0"/>
              <a:t>He’s as tall as me.</a:t>
            </a:r>
          </a:p>
          <a:p>
            <a:r>
              <a:rPr lang="en-US" dirty="0"/>
              <a:t>Jim’s car is as fast as mine.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as + adjective + as is used to say that two things are not equal in some way.</a:t>
            </a:r>
          </a:p>
          <a:p>
            <a:r>
              <a:rPr lang="en-US" dirty="0"/>
              <a:t>Jim’s car is not as fast as mine.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Comparatives can be repeated to say that something is changing.</a:t>
            </a:r>
          </a:p>
          <a:p>
            <a:r>
              <a:rPr lang="en-US" dirty="0"/>
              <a:t>These exams are getting worse and worse every year.</a:t>
            </a:r>
          </a:p>
          <a:p>
            <a:r>
              <a:rPr lang="en-US" dirty="0"/>
              <a:t>She gets more and more beautiful every time I see her.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081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569051-1791-4B3A-9070-65C44483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365760"/>
            <a:ext cx="11408899" cy="63304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Additional points</a:t>
            </a:r>
          </a:p>
          <a:p>
            <a:pPr marL="0" indent="0">
              <a:buNone/>
            </a:pPr>
            <a:r>
              <a:rPr lang="en-US" dirty="0"/>
              <a:t>Comparatives can be modified with much, a lot, far, a little, a bit, slightly.</a:t>
            </a:r>
          </a:p>
          <a:p>
            <a:r>
              <a:rPr lang="en-US" dirty="0"/>
              <a:t>Bob is much richer than I am.</a:t>
            </a:r>
          </a:p>
          <a:p>
            <a:r>
              <a:rPr lang="en-US" dirty="0"/>
              <a:t>My mother’s hair is slightly longer than mine.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Superlatives can be modified with by far, easily, nearly.</a:t>
            </a:r>
          </a:p>
          <a:p>
            <a:r>
              <a:rPr lang="en-US" dirty="0"/>
              <a:t>Mario’s is by far the best restaurant in town.</a:t>
            </a:r>
          </a:p>
          <a:p>
            <a:r>
              <a:rPr lang="en-US" dirty="0"/>
              <a:t>I’m nearly the oldest in the class.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892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5DAD61-97A7-4858-B00B-7827D7C2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590843"/>
            <a:ext cx="10945837" cy="55861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 is not used with the superlative if there is a possessive.</a:t>
            </a:r>
          </a:p>
          <a:p>
            <a:r>
              <a:rPr lang="en-US" dirty="0"/>
              <a:t>His strongest point is his ambition.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second part of a comparative or superlative sentence is clear from what comes before or from the context, we can omit it.</a:t>
            </a:r>
          </a:p>
          <a:p>
            <a:r>
              <a:rPr lang="en-US" dirty="0"/>
              <a:t>Going by bus is very fast, but the train is more comfortable.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960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9F1F5-23BD-4308-B167-26CB8E6B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Exercise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7A0EB-73B6-417A-9E2D-B4781FCE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>
                <a:hlinkClick r:id="rId2"/>
              </a:rPr>
              <a:t>https://www.esl-lounge.com/student/grammar/4g2-the-the-comparatives.php</a:t>
            </a:r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12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418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                                Adjectives             comparative and superlative</vt:lpstr>
      <vt:lpstr>Form One syllable adjectives Comparative: add ER (cheaper) Superlative: add EST (the cheapest)  One syllable adjectives ending in E Comparative: add R (nicer) Superlative: add ST (the nicest)  One syllable adjectives ending in consonant – vowel – consonant Comparative: add consonant + ER (hotter) Superlative: add consonant + EST (the hottest)  Two syllable adjectives ending in Y Comparative: replace Y with IER (happier) Superlative: replace Y with IEST (the happiest)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 Andras</dc:creator>
  <cp:lastModifiedBy>Robert Andras</cp:lastModifiedBy>
  <cp:revision>2</cp:revision>
  <dcterms:created xsi:type="dcterms:W3CDTF">2020-01-12T10:23:43Z</dcterms:created>
  <dcterms:modified xsi:type="dcterms:W3CDTF">2020-01-12T10:36:29Z</dcterms:modified>
</cp:coreProperties>
</file>