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Calibri"/>
              </a:rPr>
              <a:t>Haga clic para modificar el estilo de título del patrón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71766DDA-E31B-4656-8A4B-DB424173EE66}" type="datetime">
              <a:rPr b="0" lang="es-ES" sz="1200" spc="-1" strike="noStrike">
                <a:solidFill>
                  <a:srgbClr val="8b8b8b"/>
                </a:solidFill>
                <a:latin typeface="Calibri"/>
              </a:rPr>
              <a:t>17/01/21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1EA216C4-4BDE-498E-BF85-B960B26B6477}" type="slidenum">
              <a:rPr b="0" lang="es-ES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Pulse para editar el formato de esquema del texto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Segundo nivel del esquema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Tercer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Cuarto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Calibri"/>
              </a:rPr>
              <a:t>Haga clic para modificar el estilo de título del patrón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Haga clic para modificar el estilo de texto del patrón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Segundo nivel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Tercer nivel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Cuarto nivel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Quinto nivel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99202DED-8C3A-410A-BD2F-BC7538E68BC0}" type="datetime">
              <a:rPr b="0" lang="es-ES" sz="1200" spc="-1" strike="noStrike">
                <a:solidFill>
                  <a:srgbClr val="8b8b8b"/>
                </a:solidFill>
                <a:latin typeface="Calibri"/>
              </a:rPr>
              <a:t>17/01/21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7A4ADC6F-D373-477C-8EEB-8809E802027C}" type="slidenum">
              <a:rPr b="0" lang="es-ES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es-E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Calibri"/>
              </a:rPr>
              <a:t>Phrasal verbs with get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57200" y="428760"/>
            <a:ext cx="8229240" cy="56973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Answers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1) get off lightly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2) get rid of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3) get away with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4) got over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5) get out of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6) get through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7) get up to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8) get wound up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9) get on with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0" y="0"/>
            <a:ext cx="9143640" cy="68576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1" lang="es-ES" sz="3200" spc="-1" strike="noStrike">
                <a:solidFill>
                  <a:srgbClr val="00b050"/>
                </a:solidFill>
                <a:latin typeface="Calibri"/>
              </a:rPr>
              <a:t>Written conversation exercise: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write down: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c00000"/>
                </a:solidFill>
                <a:latin typeface="Calibri"/>
              </a:rPr>
              <a:t>1) the names of two people (students in the class, or famous people).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c00000"/>
                </a:solidFill>
                <a:latin typeface="Calibri"/>
              </a:rPr>
              <a:t>2) the place where these people are having the conversation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c00000"/>
                </a:solidFill>
                <a:latin typeface="Calibri"/>
              </a:rPr>
              <a:t>3) the topic they are talking about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Ex: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1)Angelina Jolie, Homer Simpson , 2) church , 3) speaking about education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A: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B: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A: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B: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Calibri"/>
              </a:rPr>
              <a:t>Speaking exercise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1500120"/>
            <a:ext cx="9143640" cy="53575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Discuss the following questions: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ff0000"/>
                </a:solidFill>
                <a:latin typeface="Calibri"/>
              </a:rPr>
              <a:t>1) What lies have you told to get out of doing something?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c00000"/>
                </a:solidFill>
                <a:latin typeface="Calibri"/>
              </a:rPr>
              <a:t>2) Who gets at you? What about?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00b050"/>
                </a:solidFill>
                <a:latin typeface="Calibri"/>
              </a:rPr>
              <a:t>3) Tell about how you got over a disappointment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0070c0"/>
                </a:solidFill>
                <a:latin typeface="Calibri"/>
              </a:rPr>
              <a:t>4) Is there anyone who you find it difficult to get through to? What’s the problem?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7030a0"/>
                </a:solidFill>
                <a:latin typeface="Calibri"/>
              </a:rPr>
              <a:t>5) Is there anyone you don’t get on with at work/school/university?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457200" y="357120"/>
            <a:ext cx="8229240" cy="60004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There are around 10,000 phrasal verbs in the English language and they are important because: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1) English speakers tend to use the phrasal verb rather than the Latin based equivalent (e.g. give out /distribute, put up with/ tolerate etc) and so they are high frequency. 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2) Understanding phrasal verbs therefore is very important but often it is difficult to understand the meaning of a phrasal verb from their individual components e.g. put up with.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0"/>
            <a:ext cx="9143640" cy="6857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1</a:t>
            </a:r>
            <a:r>
              <a:rPr b="0" lang="es-ES" sz="3200" spc="-1" strike="noStrike" baseline="30000">
                <a:solidFill>
                  <a:srgbClr val="000000"/>
                </a:solidFill>
                <a:latin typeface="Calibri"/>
              </a:rPr>
              <a:t>st</a:t>
            </a: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 activity: reading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You are going to read a dialogue between two actors who are  working on a film together and are having a chat about working on their latest film.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b="1" lang="es-ES" sz="3200" spc="-1" strike="noStrike">
                <a:solidFill>
                  <a:srgbClr val="00b050"/>
                </a:solidFill>
                <a:latin typeface="Calibri"/>
              </a:rPr>
              <a:t>          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2" descr=""/>
          <p:cNvPicPr/>
          <p:nvPr/>
        </p:nvPicPr>
        <p:blipFill>
          <a:blip r:embed="rId1"/>
          <a:stretch/>
        </p:blipFill>
        <p:spPr>
          <a:xfrm>
            <a:off x="1000080" y="-5400"/>
            <a:ext cx="7572240" cy="686304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57200" y="214200"/>
            <a:ext cx="8229240" cy="635760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b050"/>
              </a:buClr>
              <a:buFont typeface="Arial"/>
              <a:buChar char="•"/>
            </a:pPr>
            <a:r>
              <a:rPr b="1" lang="es-ES" sz="3200" spc="-1" strike="noStrike">
                <a:solidFill>
                  <a:srgbClr val="00b050"/>
                </a:solidFill>
                <a:latin typeface="Calibri"/>
              </a:rPr>
              <a:t>Are Peter and Susan enjoying working on their latest film? Why?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Underline all the phrasal verbs in the text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Table 1"/>
          <p:cNvGraphicFramePr/>
          <p:nvPr/>
        </p:nvGraphicFramePr>
        <p:xfrm>
          <a:off x="457200" y="357120"/>
          <a:ext cx="8229240" cy="37044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370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es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Match the words: </a:t>
                      </a:r>
                      <a:endParaRPr b="0" lang="es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s-ES" sz="180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  <a:buClr>
                          <a:srgbClr val="0070c0"/>
                        </a:buClr>
                        <a:buFont typeface="StarSymbol"/>
                        <a:buAutoNum type="arabicParenR"/>
                      </a:pPr>
                      <a:r>
                        <a:rPr b="1" lang="es-ES" sz="2000" spc="-1" strike="noStrike">
                          <a:solidFill>
                            <a:srgbClr val="0070c0"/>
                          </a:solidFill>
                          <a:latin typeface="Calibri"/>
                        </a:rPr>
                        <a:t>be successful in something</a:t>
                      </a:r>
                      <a:endParaRPr b="0" lang="es-ES" sz="200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</a:pPr>
                      <a:r>
                        <a:rPr b="1" lang="es-ES" sz="2000" spc="-1" strike="noStrike">
                          <a:solidFill>
                            <a:srgbClr val="0070c0"/>
                          </a:solidFill>
                          <a:latin typeface="Calibri"/>
                        </a:rPr>
                        <a:t>2) Avoid something you don’t want to do</a:t>
                      </a:r>
                      <a:endParaRPr b="0" lang="es-ES" sz="200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</a:pPr>
                      <a:r>
                        <a:rPr b="1" lang="es-ES" sz="2000" spc="-1" strike="noStrike">
                          <a:solidFill>
                            <a:srgbClr val="0070c0"/>
                          </a:solidFill>
                          <a:latin typeface="Calibri"/>
                        </a:rPr>
                        <a:t>3) Get angry about something </a:t>
                      </a:r>
                      <a:endParaRPr b="0" lang="es-ES" sz="200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</a:pPr>
                      <a:r>
                        <a:rPr b="1" lang="es-ES" sz="2000" spc="-1" strike="noStrike">
                          <a:solidFill>
                            <a:srgbClr val="0070c0"/>
                          </a:solidFill>
                          <a:latin typeface="Calibri"/>
                        </a:rPr>
                        <a:t>4) recover from</a:t>
                      </a:r>
                      <a:endParaRPr b="0" lang="es-ES" sz="2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2000" spc="-1" strike="noStrike">
                          <a:solidFill>
                            <a:srgbClr val="0070c0"/>
                          </a:solidFill>
                          <a:latin typeface="Calibri"/>
                        </a:rPr>
                        <a:t>5) To experience less suffering than expected </a:t>
                      </a:r>
                      <a:endParaRPr b="0" lang="es-ES" sz="2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2000" spc="-1" strike="noStrike">
                          <a:solidFill>
                            <a:srgbClr val="0070c0"/>
                          </a:solidFill>
                          <a:latin typeface="Calibri"/>
                        </a:rPr>
                        <a:t>6) Successfully explain something</a:t>
                      </a:r>
                      <a:endParaRPr b="0" lang="es-ES" sz="2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2000" spc="-1" strike="noStrike">
                          <a:solidFill>
                            <a:srgbClr val="0070c0"/>
                          </a:solidFill>
                          <a:latin typeface="Calibri"/>
                        </a:rPr>
                        <a:t>7) Do</a:t>
                      </a:r>
                      <a:endParaRPr b="0" lang="es-ES" sz="2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2000" spc="-1" strike="noStrike">
                          <a:solidFill>
                            <a:srgbClr val="0070c0"/>
                          </a:solidFill>
                          <a:latin typeface="Calibri"/>
                        </a:rPr>
                        <a:t>8) have a good relationship </a:t>
                      </a:r>
                      <a:endParaRPr b="0" lang="es-ES" sz="2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2000" spc="-1" strike="noStrike">
                          <a:solidFill>
                            <a:srgbClr val="0070c0"/>
                          </a:solidFill>
                          <a:latin typeface="Calibri"/>
                        </a:rPr>
                        <a:t>9) criticise someone repeatedly</a:t>
                      </a:r>
                      <a:endParaRPr b="0" lang="es-ES" sz="2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s-ES" sz="2000" spc="-1" strike="noStrike">
                          <a:solidFill>
                            <a:srgbClr val="0070c0"/>
                          </a:solidFill>
                          <a:latin typeface="Calibri"/>
                        </a:rPr>
                        <a:t>10) Remove/throw away something unwanted </a:t>
                      </a:r>
                      <a:endParaRPr b="0" lang="es-ES" sz="2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s-ES" sz="2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s-ES" sz="2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s-ES" sz="2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s-ES" sz="2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es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s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s-ES" sz="180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</a:pPr>
                      <a:r>
                        <a:rPr b="0" lang="es-ES" sz="2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A. Get up to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</a:pPr>
                      <a:r>
                        <a:rPr b="0" lang="es-ES" sz="2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B. get on with 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</a:pPr>
                      <a:r>
                        <a:rPr b="0" lang="es-ES" sz="2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C. get over (st,so) 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</a:pPr>
                      <a:r>
                        <a:rPr b="0" lang="es-ES" sz="2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D. get away with (st) 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</a:pPr>
                      <a:r>
                        <a:rPr b="0" lang="es-ES" sz="2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E. get at (so) 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</a:pPr>
                      <a:r>
                        <a:rPr b="0" lang="es-ES" sz="2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F. get rid of (st,so) 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</a:pPr>
                      <a:r>
                        <a:rPr b="0" lang="es-ES" sz="2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G. get out of (doing st) 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</a:pPr>
                      <a:r>
                        <a:rPr b="0" lang="es-ES" sz="2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H. get off lightly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marL="399960" indent="-399600">
                        <a:lnSpc>
                          <a:spcPct val="100000"/>
                        </a:lnSpc>
                      </a:pPr>
                      <a:r>
                        <a:rPr b="0" lang="es-ES" sz="2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I.  get through to (so) </a:t>
                      </a:r>
                      <a:endParaRPr b="0" lang="es-ES" sz="2400" spc="-1" strike="noStrike">
                        <a:latin typeface="Arial"/>
                      </a:endParaRPr>
                    </a:p>
                    <a:p>
                      <a:pPr marL="399960" indent="-399600">
                        <a:lnSpc>
                          <a:spcPct val="100000"/>
                        </a:lnSpc>
                      </a:pPr>
                      <a:r>
                        <a:rPr b="0" lang="es-ES" sz="2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J. get wound up (about st</a:t>
                      </a:r>
                      <a:r>
                        <a:rPr b="0" lang="es-E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457200" y="571320"/>
            <a:ext cx="8229240" cy="55544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pc="-1" strike="noStrike">
                <a:solidFill>
                  <a:srgbClr val="000000"/>
                </a:solidFill>
                <a:latin typeface="Calibri"/>
              </a:rPr>
              <a:t>Answers: A – 7, B –8, C – 4, D – 1, E - 9, F – 10, G – 2, H – 5, I – 6, J – 3</a:t>
            </a:r>
            <a:endParaRPr b="0" lang="es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Picture 2" descr=""/>
          <p:cNvPicPr/>
          <p:nvPr/>
        </p:nvPicPr>
        <p:blipFill>
          <a:blip r:embed="rId1"/>
          <a:stretch/>
        </p:blipFill>
        <p:spPr>
          <a:xfrm>
            <a:off x="285840" y="285840"/>
            <a:ext cx="8572320" cy="299988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Picture 2" descr=""/>
          <p:cNvPicPr/>
          <p:nvPr/>
        </p:nvPicPr>
        <p:blipFill>
          <a:blip r:embed="rId1"/>
          <a:stretch/>
        </p:blipFill>
        <p:spPr>
          <a:xfrm>
            <a:off x="571320" y="182880"/>
            <a:ext cx="8136360" cy="667476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Application>Trio_Office/6.2.8.2$Windows_x86 LibreOffice_project/</Application>
  <Words>507</Words>
  <Paragraphs>71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2019-01-06T19:43:19Z</dcterms:created>
  <dc:creator>pcc</dc:creator>
  <dc:description/>
  <dc:language>es-ES</dc:language>
  <cp:lastModifiedBy/>
  <dcterms:modified xsi:type="dcterms:W3CDTF">2021-01-17T16:06:26Z</dcterms:modified>
  <cp:revision>5</cp:revision>
  <dc:subject/>
  <dc:title>Phrasal verbs with get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12</vt:i4>
  </property>
</Properties>
</file>