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media/image1.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rIns="0" tIns="0" bIns="0" anchor="ctr">
            <a:spAutoFit/>
          </a:bodyPr>
          <a:p>
            <a:pPr algn="ctr"/>
            <a:endParaRPr b="0" lang="es-E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rIns="0" tIns="0" bIns="0">
            <a:normAutofit/>
          </a:bodyPr>
          <a:p>
            <a:endParaRPr b="0" lang="es-ES" sz="2800" spc="-1" strike="noStrike">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rIns="0" tIns="0" bIns="0" anchor="ctr">
            <a:spAutoFit/>
          </a:bodyPr>
          <a:p>
            <a:pPr algn="ctr"/>
            <a:endParaRPr b="0" lang="es-E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rIns="0" tIns="0" bIns="0">
            <a:normAutofit/>
          </a:bodyPr>
          <a:p>
            <a:endParaRPr b="0" lang="es-ES" sz="2800" spc="-1" strike="noStrike">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rIns="0" tIns="0" bIns="0" anchor="ctr">
            <a:spAutoFit/>
          </a:bodyPr>
          <a:p>
            <a:pPr algn="ctr"/>
            <a:endParaRPr b="0" lang="es-E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rIns="0" tIns="0" bIns="0">
            <a:normAutofit/>
          </a:bodyPr>
          <a:p>
            <a:endParaRPr b="0" lang="es-ES" sz="2800" spc="-1" strike="noStrike">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rIns="0" tIns="0" bIns="0">
            <a:normAutofit/>
          </a:bodyPr>
          <a:p>
            <a:endParaRPr b="0" lang="es-ES" sz="2800" spc="-1" strike="noStrike">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rIns="0" tIns="0" bIns="0" anchor="ctr">
            <a:spAutoFit/>
          </a:bodyPr>
          <a:p>
            <a:pPr algn="ctr"/>
            <a:endParaRPr b="0" lang="es-E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rIns="0" tIns="0" bIns="0">
            <a:normAutofit/>
          </a:bodyPr>
          <a:p>
            <a:endParaRPr b="0" lang="es-ES" sz="2800" spc="-1" strike="noStrike">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rIns="0" tIns="0" bIns="0">
            <a:normAutofit/>
          </a:bodyPr>
          <a:p>
            <a:endParaRPr b="0" lang="es-ES" sz="2800" spc="-1" strike="noStrike">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3640" cy="2387160"/>
          </a:xfrm>
          <a:prstGeom prst="rect">
            <a:avLst/>
          </a:prstGeom>
        </p:spPr>
        <p:txBody>
          <a:bodyPr anchor="b">
            <a:noAutofit/>
          </a:bodyPr>
          <a:p>
            <a:pPr algn="ctr">
              <a:lnSpc>
                <a:spcPct val="90000"/>
              </a:lnSpc>
            </a:pPr>
            <a:r>
              <a:rPr b="0" lang="es-ES" sz="6000" spc="-1" strike="noStrike">
                <a:solidFill>
                  <a:srgbClr val="000000"/>
                </a:solidFill>
                <a:latin typeface="Calibri Light"/>
              </a:rPr>
              <a:t>Haga clic para modificar el estilo de título del patrón</a:t>
            </a:r>
            <a:endParaRPr b="0" lang="es-ES" sz="6000" spc="-1" strike="noStrike">
              <a:solidFill>
                <a:srgbClr val="000000"/>
              </a:solidFill>
              <a:latin typeface="Calibri"/>
            </a:endParaRPr>
          </a:p>
        </p:txBody>
      </p:sp>
      <p:sp>
        <p:nvSpPr>
          <p:cNvPr id="1" name="PlaceHolder 2"/>
          <p:cNvSpPr>
            <a:spLocks noGrp="1"/>
          </p:cNvSpPr>
          <p:nvPr>
            <p:ph type="dt"/>
          </p:nvPr>
        </p:nvSpPr>
        <p:spPr>
          <a:xfrm>
            <a:off x="838080" y="6356520"/>
            <a:ext cx="2742840" cy="364680"/>
          </a:xfrm>
          <a:prstGeom prst="rect">
            <a:avLst/>
          </a:prstGeom>
        </p:spPr>
        <p:txBody>
          <a:bodyPr anchor="ctr">
            <a:noAutofit/>
          </a:bodyPr>
          <a:p>
            <a:pPr>
              <a:lnSpc>
                <a:spcPct val="100000"/>
              </a:lnSpc>
            </a:pPr>
            <a:fld id="{5D479E92-51FB-4CC1-A2B1-EA9984D42A81}" type="datetime">
              <a:rPr b="0" lang="es-ES" sz="1200" spc="-1" strike="noStrike">
                <a:solidFill>
                  <a:srgbClr val="8b8b8b"/>
                </a:solidFill>
                <a:latin typeface="Calibri"/>
              </a:rPr>
              <a:t>20/03/21</a:t>
            </a:fld>
            <a:endParaRPr b="0" lang="es-ES" sz="1200" spc="-1" strike="noStrike">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noAutofit/>
          </a:bodyPr>
          <a:p>
            <a:endParaRPr b="0" lang="es-ES" sz="2400" spc="-1" strike="noStrike">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886F5FBF-D801-40A9-89B0-F3781CDB33AA}" type="slidenum">
              <a:rPr b="0" lang="es-ES" sz="1200" spc="-1" strike="noStrike">
                <a:solidFill>
                  <a:srgbClr val="8b8b8b"/>
                </a:solidFill>
                <a:latin typeface="Calibri"/>
              </a:rPr>
              <a:t>&lt;número&gt;</a:t>
            </a:fld>
            <a:endParaRPr b="0" lang="es-ES" sz="1200" spc="-1" strike="noStrike">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s-ES" sz="2800" spc="-1" strike="noStrike">
                <a:solidFill>
                  <a:srgbClr val="000000"/>
                </a:solidFill>
                <a:latin typeface="Calibri"/>
              </a:rPr>
              <a:t>Pulse para editar el formato de esquema del texto</a:t>
            </a:r>
            <a:endParaRPr b="0" lang="es-ES" sz="28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es-ES" sz="2000" spc="-1" strike="noStrike">
                <a:solidFill>
                  <a:srgbClr val="000000"/>
                </a:solidFill>
                <a:latin typeface="Calibri"/>
              </a:rPr>
              <a:t>Segundo nivel del esquema</a:t>
            </a:r>
            <a:endParaRPr b="0" lang="es-ES" sz="20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es-ES" sz="1800" spc="-1" strike="noStrike">
                <a:solidFill>
                  <a:srgbClr val="000000"/>
                </a:solidFill>
                <a:latin typeface="Calibri"/>
              </a:rPr>
              <a:t>Tercer nivel del esquema</a:t>
            </a:r>
            <a:endParaRPr b="0" lang="es-ES" sz="18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es-ES" sz="1800" spc="-1" strike="noStrike">
                <a:solidFill>
                  <a:srgbClr val="000000"/>
                </a:solidFill>
                <a:latin typeface="Calibri"/>
              </a:rPr>
              <a:t>Cuarto nivel del esquema</a:t>
            </a:r>
            <a:endParaRPr b="0" lang="es-ES" sz="18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es-ES" sz="2000" spc="-1" strike="noStrike">
                <a:solidFill>
                  <a:srgbClr val="000000"/>
                </a:solidFill>
                <a:latin typeface="Calibri"/>
              </a:rPr>
              <a:t>Quinto nivel del esquema</a:t>
            </a:r>
            <a:endParaRPr b="0" lang="es-ES"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es-ES" sz="2000" spc="-1" strike="noStrike">
                <a:solidFill>
                  <a:srgbClr val="000000"/>
                </a:solidFill>
                <a:latin typeface="Calibri"/>
              </a:rPr>
              <a:t>Sexto nivel del esquema</a:t>
            </a:r>
            <a:endParaRPr b="0" lang="es-ES"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es-ES" sz="2000" spc="-1" strike="noStrike">
                <a:solidFill>
                  <a:srgbClr val="000000"/>
                </a:solidFill>
                <a:latin typeface="Calibri"/>
              </a:rPr>
              <a:t>Séptimo nivel del esquema</a:t>
            </a:r>
            <a:endParaRPr b="0" lang="es-ES"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noAutofit/>
          </a:bodyPr>
          <a:p>
            <a:pPr>
              <a:lnSpc>
                <a:spcPct val="90000"/>
              </a:lnSpc>
            </a:pPr>
            <a:r>
              <a:rPr b="0" lang="es-ES" sz="4400" spc="-1" strike="noStrike">
                <a:solidFill>
                  <a:srgbClr val="000000"/>
                </a:solidFill>
                <a:latin typeface="Calibri Light"/>
              </a:rPr>
              <a:t>Haga clic para modificar el estilo de título del patrón</a:t>
            </a:r>
            <a:endParaRPr b="0" lang="es-ES" sz="4400" spc="-1" strike="noStrike">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noAutofit/>
          </a:bodyPr>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Editar los estilos de texto del patrón</a:t>
            </a:r>
            <a:endParaRPr b="0" lang="es-ES" sz="28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es-ES" sz="2400" spc="-1" strike="noStrike">
                <a:solidFill>
                  <a:srgbClr val="000000"/>
                </a:solidFill>
                <a:latin typeface="Calibri"/>
              </a:rPr>
              <a:t>Segundo nivel</a:t>
            </a:r>
            <a:endParaRPr b="0" lang="es-ES" sz="2400" spc="-1" strike="noStrike">
              <a:solidFill>
                <a:srgbClr val="000000"/>
              </a:solidFill>
              <a:latin typeface="Calibri"/>
            </a:endParaRPr>
          </a:p>
          <a:p>
            <a:pPr lvl="2" marL="1143000" indent="-228240">
              <a:lnSpc>
                <a:spcPct val="90000"/>
              </a:lnSpc>
              <a:spcBef>
                <a:spcPts val="499"/>
              </a:spcBef>
              <a:buClr>
                <a:srgbClr val="000000"/>
              </a:buClr>
              <a:buFont typeface="Arial"/>
              <a:buChar char="•"/>
            </a:pPr>
            <a:r>
              <a:rPr b="0" lang="es-ES" sz="2000" spc="-1" strike="noStrike">
                <a:solidFill>
                  <a:srgbClr val="000000"/>
                </a:solidFill>
                <a:latin typeface="Calibri"/>
              </a:rPr>
              <a:t>Tercer nivel</a:t>
            </a:r>
            <a:endParaRPr b="0" lang="es-ES" sz="2000" spc="-1" strike="noStrike">
              <a:solidFill>
                <a:srgbClr val="000000"/>
              </a:solidFill>
              <a:latin typeface="Calibri"/>
            </a:endParaRPr>
          </a:p>
          <a:p>
            <a:pPr lvl="3" marL="1600200" indent="-228240">
              <a:lnSpc>
                <a:spcPct val="90000"/>
              </a:lnSpc>
              <a:spcBef>
                <a:spcPts val="499"/>
              </a:spcBef>
              <a:buClr>
                <a:srgbClr val="000000"/>
              </a:buClr>
              <a:buFont typeface="Arial"/>
              <a:buChar char="•"/>
            </a:pPr>
            <a:r>
              <a:rPr b="0" lang="es-ES" sz="1800" spc="-1" strike="noStrike">
                <a:solidFill>
                  <a:srgbClr val="000000"/>
                </a:solidFill>
                <a:latin typeface="Calibri"/>
              </a:rPr>
              <a:t>Cuarto nivel</a:t>
            </a:r>
            <a:endParaRPr b="0" lang="es-ES" sz="1800" spc="-1" strike="noStrike">
              <a:solidFill>
                <a:srgbClr val="000000"/>
              </a:solidFill>
              <a:latin typeface="Calibri"/>
            </a:endParaRPr>
          </a:p>
          <a:p>
            <a:pPr lvl="4" marL="2057400" indent="-228240">
              <a:lnSpc>
                <a:spcPct val="90000"/>
              </a:lnSpc>
              <a:spcBef>
                <a:spcPts val="499"/>
              </a:spcBef>
              <a:buClr>
                <a:srgbClr val="000000"/>
              </a:buClr>
              <a:buFont typeface="Arial"/>
              <a:buChar char="•"/>
            </a:pPr>
            <a:r>
              <a:rPr b="0" lang="es-ES" sz="1800" spc="-1" strike="noStrike">
                <a:solidFill>
                  <a:srgbClr val="000000"/>
                </a:solidFill>
                <a:latin typeface="Calibri"/>
              </a:rPr>
              <a:t>Quinto nivel</a:t>
            </a:r>
            <a:endParaRPr b="0" lang="es-ES" sz="1800" spc="-1" strike="noStrike">
              <a:solidFill>
                <a:srgbClr val="000000"/>
              </a:solidFill>
              <a:latin typeface="Calibri"/>
            </a:endParaRPr>
          </a:p>
        </p:txBody>
      </p:sp>
      <p:sp>
        <p:nvSpPr>
          <p:cNvPr id="43" name="PlaceHolder 3"/>
          <p:cNvSpPr>
            <a:spLocks noGrp="1"/>
          </p:cNvSpPr>
          <p:nvPr>
            <p:ph type="dt"/>
          </p:nvPr>
        </p:nvSpPr>
        <p:spPr>
          <a:xfrm>
            <a:off x="838080" y="6356520"/>
            <a:ext cx="2742840" cy="364680"/>
          </a:xfrm>
          <a:prstGeom prst="rect">
            <a:avLst/>
          </a:prstGeom>
        </p:spPr>
        <p:txBody>
          <a:bodyPr anchor="ctr">
            <a:noAutofit/>
          </a:bodyPr>
          <a:p>
            <a:pPr>
              <a:lnSpc>
                <a:spcPct val="100000"/>
              </a:lnSpc>
            </a:pPr>
            <a:fld id="{58483205-F1E7-4BC0-806F-135C0E10489F}" type="datetime">
              <a:rPr b="0" lang="es-ES" sz="1200" spc="-1" strike="noStrike">
                <a:solidFill>
                  <a:srgbClr val="8b8b8b"/>
                </a:solidFill>
                <a:latin typeface="Calibri"/>
              </a:rPr>
              <a:t>20/03/21</a:t>
            </a:fld>
            <a:endParaRPr b="0" lang="es-ES" sz="1200" spc="-1" strike="noStrike">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noAutofit/>
          </a:bodyPr>
          <a:p>
            <a:endParaRPr b="0" lang="es-ES" sz="2400" spc="-1" strike="noStrike">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41B5B1C0-9425-4A20-95A8-7C67728F915A}" type="slidenum">
              <a:rPr b="0" lang="es-ES" sz="1200" spc="-1" strike="noStrike">
                <a:solidFill>
                  <a:srgbClr val="8b8b8b"/>
                </a:solidFill>
                <a:latin typeface="Calibri"/>
              </a:rPr>
              <a:t>&lt;número&gt;</a:t>
            </a:fld>
            <a:endParaRPr b="0" lang="es-ES"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TextShape 1"/>
          <p:cNvSpPr txBox="1"/>
          <p:nvPr/>
        </p:nvSpPr>
        <p:spPr>
          <a:xfrm>
            <a:off x="1523880" y="0"/>
            <a:ext cx="9143640" cy="6857640"/>
          </a:xfrm>
          <a:prstGeom prst="rect">
            <a:avLst/>
          </a:prstGeom>
          <a:noFill/>
          <a:ln>
            <a:noFill/>
          </a:ln>
        </p:spPr>
        <p:txBody>
          <a:bodyPr>
            <a:noAutofit/>
          </a:bodyPr>
          <a:p>
            <a:pPr algn="ctr">
              <a:lnSpc>
                <a:spcPct val="90000"/>
              </a:lnSpc>
              <a:spcBef>
                <a:spcPts val="1001"/>
              </a:spcBef>
            </a:pPr>
            <a:r>
              <a:rPr b="0" lang="es-ES" sz="2400" spc="-1" strike="noStrike">
                <a:solidFill>
                  <a:srgbClr val="000000"/>
                </a:solidFill>
                <a:latin typeface="Calibri"/>
              </a:rPr>
              <a:t>Conditionals</a:t>
            </a:r>
            <a:endParaRPr b="0" lang="es-ES" sz="2400" spc="-1" strike="noStrike">
              <a:latin typeface="Arial"/>
            </a:endParaRPr>
          </a:p>
          <a:p>
            <a:pPr algn="ctr">
              <a:lnSpc>
                <a:spcPct val="90000"/>
              </a:lnSpc>
              <a:spcBef>
                <a:spcPts val="1001"/>
              </a:spcBef>
            </a:pPr>
            <a:endParaRPr b="0" lang="es-ES" sz="2400" spc="-1" strike="noStrike">
              <a:latin typeface="Arial"/>
            </a:endParaRPr>
          </a:p>
          <a:p>
            <a:pPr algn="ctr">
              <a:lnSpc>
                <a:spcPct val="90000"/>
              </a:lnSpc>
              <a:spcBef>
                <a:spcPts val="1001"/>
              </a:spcBef>
            </a:pPr>
            <a:r>
              <a:rPr b="0" lang="es-ES" sz="2400" spc="-1" strike="noStrike">
                <a:solidFill>
                  <a:srgbClr val="000000"/>
                </a:solidFill>
                <a:latin typeface="Calibri"/>
              </a:rPr>
              <a:t>There are 4 main types of if sentences in English, often called conditional sentences. </a:t>
            </a:r>
            <a:endParaRPr b="0" lang="es-ES" sz="2400" spc="-1" strike="noStrike">
              <a:latin typeface="Arial"/>
            </a:endParaRPr>
          </a:p>
          <a:p>
            <a:pPr algn="ctr">
              <a:lnSpc>
                <a:spcPct val="90000"/>
              </a:lnSpc>
              <a:spcBef>
                <a:spcPts val="1001"/>
              </a:spcBef>
            </a:pPr>
            <a:endParaRPr b="0" lang="es-ES" sz="2400" spc="-1" strike="noStrike">
              <a:latin typeface="Arial"/>
            </a:endParaRPr>
          </a:p>
          <a:p>
            <a:pPr algn="ctr">
              <a:lnSpc>
                <a:spcPct val="90000"/>
              </a:lnSpc>
              <a:spcBef>
                <a:spcPts val="1001"/>
              </a:spcBef>
            </a:pPr>
            <a:r>
              <a:rPr b="0" lang="es-ES" sz="2400" spc="-1" strike="noStrike">
                <a:solidFill>
                  <a:srgbClr val="000000"/>
                </a:solidFill>
                <a:latin typeface="Calibri"/>
              </a:rPr>
              <a:t>These sentences are in two halves (clauses):the if part (if clause) </a:t>
            </a:r>
            <a:endParaRPr b="0" lang="es-ES" sz="2400" spc="-1" strike="noStrike">
              <a:latin typeface="Arial"/>
            </a:endParaRPr>
          </a:p>
          <a:p>
            <a:pPr algn="ctr">
              <a:lnSpc>
                <a:spcPct val="90000"/>
              </a:lnSpc>
              <a:spcBef>
                <a:spcPts val="1001"/>
              </a:spcBef>
            </a:pPr>
            <a:r>
              <a:rPr b="0" lang="es-ES" sz="2400" spc="-1" strike="noStrike">
                <a:solidFill>
                  <a:srgbClr val="000000"/>
                </a:solidFill>
                <a:latin typeface="Calibri"/>
              </a:rPr>
              <a:t> </a:t>
            </a:r>
            <a:r>
              <a:rPr b="0" lang="es-ES" sz="2400" spc="-1" strike="noStrike">
                <a:solidFill>
                  <a:srgbClr val="000000"/>
                </a:solidFill>
                <a:latin typeface="Calibri"/>
              </a:rPr>
              <a:t>The other part where you can use words such as can, will, may, might, could and would (main clause)</a:t>
            </a:r>
            <a:endParaRPr b="0" lang="es-ES" sz="2400" spc="-1" strike="noStrike">
              <a:latin typeface="Arial"/>
            </a:endParaRPr>
          </a:p>
          <a:p>
            <a:pPr algn="ctr">
              <a:lnSpc>
                <a:spcPct val="90000"/>
              </a:lnSpc>
              <a:spcBef>
                <a:spcPts val="1001"/>
              </a:spcBef>
            </a:pPr>
            <a:r>
              <a:rPr b="0" lang="es-ES" sz="2400" spc="-1" strike="noStrike">
                <a:solidFill>
                  <a:srgbClr val="000000"/>
                </a:solidFill>
                <a:latin typeface="Calibri"/>
              </a:rPr>
              <a:t>Synonyms of “if”: unless, as long as, supposing </a:t>
            </a:r>
            <a:endParaRPr b="0" lang="es-ES" sz="2400" spc="-1" strike="noStrike">
              <a:latin typeface="Arial"/>
            </a:endParaRPr>
          </a:p>
          <a:p>
            <a:pPr algn="ctr">
              <a:lnSpc>
                <a:spcPct val="90000"/>
              </a:lnSpc>
              <a:spcBef>
                <a:spcPts val="1001"/>
              </a:spcBef>
            </a:pPr>
            <a:endParaRPr b="0" lang="es-ES" sz="2400" spc="-1" strike="noStrike">
              <a:latin typeface="Arial"/>
            </a:endParaRPr>
          </a:p>
          <a:p>
            <a:pPr algn="ctr">
              <a:lnSpc>
                <a:spcPct val="90000"/>
              </a:lnSpc>
              <a:spcBef>
                <a:spcPts val="1001"/>
              </a:spcBef>
            </a:pPr>
            <a:endParaRPr b="0" lang="es-ES" sz="24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TextShape 1"/>
          <p:cNvSpPr txBox="1"/>
          <p:nvPr/>
        </p:nvSpPr>
        <p:spPr>
          <a:xfrm>
            <a:off x="140760" y="225000"/>
            <a:ext cx="11816640" cy="6372360"/>
          </a:xfrm>
          <a:prstGeom prst="rect">
            <a:avLst/>
          </a:prstGeom>
          <a:noFill/>
          <a:ln>
            <a:noFill/>
          </a:ln>
        </p:spPr>
        <p:txBody>
          <a:bodyPr>
            <a:normAutofit fontScale="70000"/>
          </a:bodyPr>
          <a:p>
            <a:pPr>
              <a:lnSpc>
                <a:spcPct val="90000"/>
              </a:lnSpc>
              <a:spcBef>
                <a:spcPts val="1001"/>
              </a:spcBef>
            </a:pPr>
            <a:r>
              <a:rPr b="1" lang="es-ES" sz="2800" spc="-1" strike="noStrike">
                <a:solidFill>
                  <a:srgbClr val="0070c0"/>
                </a:solidFill>
                <a:latin typeface="Calibri"/>
              </a:rPr>
              <a:t>Study each situation and complete the sentence below. Decide whether to use a first or second</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1. According to the weather forecast there is a chance of snow tomorrow.</a:t>
            </a:r>
            <a:endParaRPr b="0" lang="es-ES" sz="2800" spc="-1" strike="noStrike">
              <a:solidFill>
                <a:srgbClr val="000000"/>
              </a:solidFill>
              <a:latin typeface="Calibri"/>
            </a:endParaRPr>
          </a:p>
          <a:p>
            <a:pPr>
              <a:lnSpc>
                <a:spcPct val="90000"/>
              </a:lnSpc>
              <a:spcBef>
                <a:spcPts val="1001"/>
              </a:spcBef>
            </a:pPr>
            <a:r>
              <a:rPr b="0" lang="es-ES" sz="2800" spc="-1" strike="noStrike">
                <a:solidFill>
                  <a:srgbClr val="000000"/>
                </a:solidFill>
                <a:latin typeface="Calibri"/>
              </a:rPr>
              <a:t>If it (snow), I (need) to buy a pair of gloves.</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2. Patrick is deciding whether to go to France or Spain on his next holiday.</a:t>
            </a:r>
            <a:endParaRPr b="0" lang="es-ES" sz="2800" spc="-1" strike="noStrike">
              <a:solidFill>
                <a:srgbClr val="000000"/>
              </a:solidFill>
              <a:latin typeface="Calibri"/>
            </a:endParaRPr>
          </a:p>
          <a:p>
            <a:pPr>
              <a:lnSpc>
                <a:spcPct val="90000"/>
              </a:lnSpc>
              <a:spcBef>
                <a:spcPts val="1001"/>
              </a:spcBef>
            </a:pPr>
            <a:r>
              <a:rPr b="0" lang="es-ES" sz="2800" spc="-1" strike="noStrike">
                <a:solidFill>
                  <a:srgbClr val="000000"/>
                </a:solidFill>
                <a:latin typeface="Calibri"/>
              </a:rPr>
              <a:t>If Patrick (go) to Spain, he (be) very satisfied.</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3. John works 12 hours a day.</a:t>
            </a:r>
            <a:endParaRPr b="0" lang="es-ES" sz="2800" spc="-1" strike="noStrike">
              <a:solidFill>
                <a:srgbClr val="000000"/>
              </a:solidFill>
              <a:latin typeface="Calibri"/>
            </a:endParaRPr>
          </a:p>
          <a:p>
            <a:pPr>
              <a:lnSpc>
                <a:spcPct val="90000"/>
              </a:lnSpc>
              <a:spcBef>
                <a:spcPts val="1001"/>
              </a:spcBef>
            </a:pPr>
            <a:r>
              <a:rPr b="0" lang="es-ES" sz="2800" spc="-1" strike="noStrike">
                <a:solidFill>
                  <a:srgbClr val="000000"/>
                </a:solidFill>
                <a:latin typeface="Calibri"/>
              </a:rPr>
              <a:t>If John (not/be) so busy, he (have) more time for his family.</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4. Kate is out of work, but she goes shopping every day.</a:t>
            </a:r>
            <a:endParaRPr b="0" lang="es-ES" sz="2800" spc="-1" strike="noStrike">
              <a:solidFill>
                <a:srgbClr val="000000"/>
              </a:solidFill>
              <a:latin typeface="Calibri"/>
            </a:endParaRPr>
          </a:p>
          <a:p>
            <a:pPr>
              <a:lnSpc>
                <a:spcPct val="90000"/>
              </a:lnSpc>
              <a:spcBef>
                <a:spcPts val="1001"/>
              </a:spcBef>
            </a:pPr>
            <a:r>
              <a:rPr b="0" lang="es-ES" sz="2800" spc="-1" strike="noStrike">
                <a:solidFill>
                  <a:srgbClr val="000000"/>
                </a:solidFill>
                <a:latin typeface="Calibri"/>
              </a:rPr>
              <a:t>If Kate (continue) to go shopping, she (run out) of money.</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5. It is a sunny day with clear blue skies.</a:t>
            </a:r>
            <a:endParaRPr b="0" lang="es-ES" sz="2800" spc="-1" strike="noStrike">
              <a:solidFill>
                <a:srgbClr val="000000"/>
              </a:solidFill>
              <a:latin typeface="Calibri"/>
            </a:endParaRPr>
          </a:p>
          <a:p>
            <a:pPr>
              <a:lnSpc>
                <a:spcPct val="90000"/>
              </a:lnSpc>
              <a:spcBef>
                <a:spcPts val="1001"/>
              </a:spcBef>
            </a:pPr>
            <a:r>
              <a:rPr b="0" lang="es-ES" sz="2800" spc="-1" strike="noStrike">
                <a:solidFill>
                  <a:srgbClr val="000000"/>
                </a:solidFill>
                <a:latin typeface="Calibri"/>
              </a:rPr>
              <a:t>If it (rain), I (need) an umbrella.</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6. Anne's boss is very demanding.</a:t>
            </a:r>
            <a:endParaRPr b="0" lang="es-ES" sz="2800" spc="-1" strike="noStrike">
              <a:solidFill>
                <a:srgbClr val="000000"/>
              </a:solidFill>
              <a:latin typeface="Calibri"/>
            </a:endParaRPr>
          </a:p>
          <a:p>
            <a:pPr>
              <a:lnSpc>
                <a:spcPct val="90000"/>
              </a:lnSpc>
              <a:spcBef>
                <a:spcPts val="1001"/>
              </a:spcBef>
            </a:pPr>
            <a:r>
              <a:rPr b="0" lang="es-ES" sz="2800" spc="-1" strike="noStrike">
                <a:solidFill>
                  <a:srgbClr val="000000"/>
                </a:solidFill>
                <a:latin typeface="Calibri"/>
              </a:rPr>
              <a:t>If Anne's boss (not/be) so demanding, she (not/be) so stressed.</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7. Daniel has an exam tomorrow.</a:t>
            </a:r>
            <a:endParaRPr b="0" lang="es-ES" sz="2800" spc="-1" strike="noStrike">
              <a:solidFill>
                <a:srgbClr val="000000"/>
              </a:solidFill>
              <a:latin typeface="Calibri"/>
            </a:endParaRPr>
          </a:p>
          <a:p>
            <a:pPr>
              <a:lnSpc>
                <a:spcPct val="90000"/>
              </a:lnSpc>
              <a:spcBef>
                <a:spcPts val="1001"/>
              </a:spcBef>
            </a:pPr>
            <a:r>
              <a:rPr b="0" lang="es-ES" sz="2800" spc="-1" strike="noStrike">
                <a:solidFill>
                  <a:srgbClr val="000000"/>
                </a:solidFill>
                <a:latin typeface="Calibri"/>
              </a:rPr>
              <a:t>If Daniel (pass) his exam, he (celebrate) with his friends.</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8. Fabio and Carlo are best friends.</a:t>
            </a:r>
            <a:endParaRPr b="0" lang="es-ES" sz="2800" spc="-1" strike="noStrike">
              <a:solidFill>
                <a:srgbClr val="000000"/>
              </a:solidFill>
              <a:latin typeface="Calibri"/>
            </a:endParaRPr>
          </a:p>
          <a:p>
            <a:pPr>
              <a:lnSpc>
                <a:spcPct val="90000"/>
              </a:lnSpc>
              <a:spcBef>
                <a:spcPts val="1001"/>
              </a:spcBef>
            </a:pPr>
            <a:r>
              <a:rPr b="0" lang="es-ES" sz="2800" spc="-1" strike="noStrike">
                <a:solidFill>
                  <a:srgbClr val="000000"/>
                </a:solidFill>
                <a:latin typeface="Calibri"/>
              </a:rPr>
              <a:t>If Fabio and Carlo (not/be) best friends, they probably (not/be) living together.</a:t>
            </a:r>
            <a:endParaRPr b="0" lang="es-E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TextShape 1"/>
          <p:cNvSpPr txBox="1"/>
          <p:nvPr/>
        </p:nvSpPr>
        <p:spPr>
          <a:xfrm>
            <a:off x="838080" y="365040"/>
            <a:ext cx="10515240" cy="1325160"/>
          </a:xfrm>
          <a:prstGeom prst="rect">
            <a:avLst/>
          </a:prstGeom>
          <a:noFill/>
          <a:ln>
            <a:noFill/>
          </a:ln>
        </p:spPr>
        <p:txBody>
          <a:bodyPr anchor="ctr">
            <a:noAutofit/>
          </a:bodyPr>
          <a:p>
            <a:pPr>
              <a:lnSpc>
                <a:spcPct val="90000"/>
              </a:lnSpc>
            </a:pPr>
            <a:r>
              <a:rPr b="0" lang="es-ES" sz="4400" spc="-1" strike="noStrike">
                <a:solidFill>
                  <a:srgbClr val="000000"/>
                </a:solidFill>
                <a:latin typeface="Calibri Light"/>
              </a:rPr>
              <a:t>Homework</a:t>
            </a:r>
            <a:endParaRPr b="0" lang="es-ES" sz="4400" spc="-1" strike="noStrike">
              <a:solidFill>
                <a:srgbClr val="000000"/>
              </a:solidFill>
              <a:latin typeface="Calibri"/>
            </a:endParaRPr>
          </a:p>
        </p:txBody>
      </p:sp>
      <p:sp>
        <p:nvSpPr>
          <p:cNvPr id="94" name="CustomShape 2"/>
          <p:cNvSpPr/>
          <p:nvPr/>
        </p:nvSpPr>
        <p:spPr>
          <a:xfrm>
            <a:off x="4684680" y="2321280"/>
            <a:ext cx="2222280" cy="2784960"/>
          </a:xfrm>
          <a:prstGeom prst="downArrow">
            <a:avLst>
              <a:gd name="adj1" fmla="val 50000"/>
              <a:gd name="adj2" fmla="val 50000"/>
            </a:avLst>
          </a:prstGeom>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5" name="Marcador de contenido 1" descr=""/>
          <p:cNvPicPr/>
          <p:nvPr/>
        </p:nvPicPr>
        <p:blipFill>
          <a:blip r:embed="rId1"/>
          <a:stretch/>
        </p:blipFill>
        <p:spPr>
          <a:xfrm>
            <a:off x="580680" y="215280"/>
            <a:ext cx="11513520" cy="6519240"/>
          </a:xfrm>
          <a:prstGeom prst="rect">
            <a:avLst/>
          </a:prstGeom>
          <a:ln>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TextShape 1"/>
          <p:cNvSpPr txBox="1"/>
          <p:nvPr/>
        </p:nvSpPr>
        <p:spPr>
          <a:xfrm>
            <a:off x="1523880" y="0"/>
            <a:ext cx="9143640" cy="6857640"/>
          </a:xfrm>
          <a:prstGeom prst="rect">
            <a:avLst/>
          </a:prstGeom>
          <a:noFill/>
          <a:ln>
            <a:noFill/>
          </a:ln>
        </p:spPr>
        <p:txBody>
          <a:bodyPr>
            <a:noAutofit/>
          </a:bodyPr>
          <a:p>
            <a:pPr algn="ctr">
              <a:lnSpc>
                <a:spcPct val="90000"/>
              </a:lnSpc>
              <a:spcBef>
                <a:spcPts val="1001"/>
              </a:spcBef>
            </a:pPr>
            <a:endParaRPr b="0" lang="es-ES" sz="3200" spc="-1" strike="noStrike">
              <a:latin typeface="Arial"/>
            </a:endParaRPr>
          </a:p>
          <a:p>
            <a:pPr algn="ctr">
              <a:lnSpc>
                <a:spcPct val="90000"/>
              </a:lnSpc>
              <a:spcBef>
                <a:spcPts val="1001"/>
              </a:spcBef>
            </a:pPr>
            <a:endParaRPr b="0" lang="es-ES" sz="3200" spc="-1" strike="noStrike">
              <a:latin typeface="Arial"/>
            </a:endParaRPr>
          </a:p>
          <a:p>
            <a:pPr algn="ctr">
              <a:lnSpc>
                <a:spcPct val="90000"/>
              </a:lnSpc>
              <a:spcBef>
                <a:spcPts val="1001"/>
              </a:spcBef>
            </a:pPr>
            <a:r>
              <a:rPr b="1" lang="es-ES" sz="2400" spc="-1" strike="noStrike">
                <a:solidFill>
                  <a:srgbClr val="ffff00"/>
                </a:solidFill>
                <a:latin typeface="Calibri"/>
              </a:rPr>
              <a:t>The Zero Conditional:</a:t>
            </a:r>
            <a:endParaRPr b="0" lang="es-ES" sz="2400" spc="-1" strike="noStrike">
              <a:latin typeface="Arial"/>
            </a:endParaRPr>
          </a:p>
          <a:p>
            <a:pPr algn="ctr">
              <a:lnSpc>
                <a:spcPct val="90000"/>
              </a:lnSpc>
              <a:spcBef>
                <a:spcPts val="1001"/>
              </a:spcBef>
            </a:pPr>
            <a:br/>
            <a:r>
              <a:rPr b="0" lang="es-ES" sz="2400" spc="-1" strike="noStrike">
                <a:solidFill>
                  <a:srgbClr val="00b050"/>
                </a:solidFill>
                <a:latin typeface="Calibri"/>
              </a:rPr>
              <a:t>If + present simple, ... present simple</a:t>
            </a:r>
            <a:endParaRPr b="0" lang="es-ES" sz="2400" spc="-1" strike="noStrike">
              <a:latin typeface="Arial"/>
            </a:endParaRPr>
          </a:p>
          <a:p>
            <a:pPr algn="ctr">
              <a:lnSpc>
                <a:spcPct val="90000"/>
              </a:lnSpc>
              <a:spcBef>
                <a:spcPts val="1001"/>
              </a:spcBef>
            </a:pPr>
            <a:endParaRPr b="0" lang="es-ES" sz="2400" spc="-1" strike="noStrike">
              <a:latin typeface="Arial"/>
            </a:endParaRPr>
          </a:p>
          <a:p>
            <a:pPr algn="ctr">
              <a:lnSpc>
                <a:spcPct val="90000"/>
              </a:lnSpc>
              <a:spcBef>
                <a:spcPts val="1001"/>
              </a:spcBef>
            </a:pPr>
            <a:br/>
            <a:r>
              <a:rPr b="0" lang="es-ES" sz="2400" spc="-1" strike="noStrike">
                <a:solidFill>
                  <a:srgbClr val="00b050"/>
                </a:solidFill>
                <a:latin typeface="Calibri"/>
              </a:rPr>
              <a:t>If</a:t>
            </a:r>
            <a:r>
              <a:rPr b="0" lang="es-ES" sz="2400" spc="-1" strike="noStrike">
                <a:solidFill>
                  <a:srgbClr val="000000"/>
                </a:solidFill>
                <a:latin typeface="Calibri"/>
              </a:rPr>
              <a:t> you </a:t>
            </a:r>
            <a:r>
              <a:rPr b="0" lang="es-ES" sz="2400" spc="-1" strike="noStrike">
                <a:solidFill>
                  <a:srgbClr val="00b050"/>
                </a:solidFill>
                <a:latin typeface="Calibri"/>
              </a:rPr>
              <a:t>heat </a:t>
            </a:r>
            <a:r>
              <a:rPr b="0" lang="es-ES" sz="2400" spc="-1" strike="noStrike">
                <a:solidFill>
                  <a:srgbClr val="000000"/>
                </a:solidFill>
                <a:latin typeface="Calibri"/>
              </a:rPr>
              <a:t>water to 100 degrees, it </a:t>
            </a:r>
            <a:r>
              <a:rPr b="0" lang="es-ES" sz="2400" spc="-1" strike="noStrike">
                <a:solidFill>
                  <a:srgbClr val="00b050"/>
                </a:solidFill>
                <a:latin typeface="Calibri"/>
              </a:rPr>
              <a:t>boils</a:t>
            </a:r>
            <a:r>
              <a:rPr b="0" lang="es-ES" sz="2400" spc="-1" strike="noStrike">
                <a:solidFill>
                  <a:srgbClr val="000000"/>
                </a:solidFill>
                <a:latin typeface="Calibri"/>
              </a:rPr>
              <a:t>.</a:t>
            </a:r>
            <a:endParaRPr b="0" lang="es-ES" sz="24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TextShape 1"/>
          <p:cNvSpPr txBox="1"/>
          <p:nvPr/>
        </p:nvSpPr>
        <p:spPr>
          <a:xfrm>
            <a:off x="1523880" y="0"/>
            <a:ext cx="9143640" cy="6857640"/>
          </a:xfrm>
          <a:prstGeom prst="rect">
            <a:avLst/>
          </a:prstGeom>
          <a:noFill/>
          <a:ln>
            <a:noFill/>
          </a:ln>
        </p:spPr>
        <p:txBody>
          <a:bodyPr>
            <a:normAutofit fontScale="87000"/>
          </a:bodyPr>
          <a:p>
            <a:pPr marL="228600" indent="-228240">
              <a:lnSpc>
                <a:spcPct val="90000"/>
              </a:lnSpc>
              <a:spcBef>
                <a:spcPts val="1001"/>
              </a:spcBef>
            </a:pPr>
            <a:r>
              <a:rPr b="0" lang="es-ES" sz="2800" spc="-1" strike="noStrike">
                <a:solidFill>
                  <a:srgbClr val="00b050"/>
                </a:solidFill>
                <a:latin typeface="Calibri"/>
              </a:rPr>
              <a:t>When do we use this conditional?</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This conditional is used when the result will always happen. So, if water reaches 100 degrees, it always boils. It's a fact. We are talking in general, not about one particular situation. The result of the 'if clause' is always the main clause.</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The 'if' in this conditional can usually be replaced by 'when' without changing the meaning.</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For example: If water </a:t>
            </a:r>
            <a:r>
              <a:rPr b="1" lang="es-ES" sz="2800" spc="-1" strike="noStrike">
                <a:solidFill>
                  <a:srgbClr val="000000"/>
                </a:solidFill>
                <a:latin typeface="Calibri"/>
              </a:rPr>
              <a:t>reaches</a:t>
            </a:r>
            <a:r>
              <a:rPr b="0" lang="es-ES" sz="2800" spc="-1" strike="noStrike">
                <a:solidFill>
                  <a:srgbClr val="000000"/>
                </a:solidFill>
                <a:latin typeface="Calibri"/>
              </a:rPr>
              <a:t> 100 degrees, it </a:t>
            </a:r>
            <a:r>
              <a:rPr b="1" lang="es-ES" sz="2800" spc="-1" strike="noStrike">
                <a:solidFill>
                  <a:srgbClr val="000000"/>
                </a:solidFill>
                <a:latin typeface="Calibri"/>
              </a:rPr>
              <a:t>boils</a:t>
            </a:r>
            <a:r>
              <a:rPr b="0" lang="es-ES" sz="2800" spc="-1" strike="noStrike">
                <a:solidFill>
                  <a:srgbClr val="000000"/>
                </a:solidFill>
                <a:latin typeface="Calibri"/>
              </a:rPr>
              <a:t>. (It is always true, there can't be a different result sometimes). If I </a:t>
            </a:r>
            <a:r>
              <a:rPr b="1" lang="es-ES" sz="2800" spc="-1" strike="noStrike">
                <a:solidFill>
                  <a:srgbClr val="000000"/>
                </a:solidFill>
                <a:latin typeface="Calibri"/>
              </a:rPr>
              <a:t>eat</a:t>
            </a:r>
            <a:r>
              <a:rPr b="0" lang="es-ES" sz="2800" spc="-1" strike="noStrike">
                <a:solidFill>
                  <a:srgbClr val="000000"/>
                </a:solidFill>
                <a:latin typeface="Calibri"/>
              </a:rPr>
              <a:t> peanuts, I </a:t>
            </a:r>
            <a:r>
              <a:rPr b="1" lang="es-ES" sz="2800" spc="-1" strike="noStrike">
                <a:solidFill>
                  <a:srgbClr val="000000"/>
                </a:solidFill>
                <a:latin typeface="Calibri"/>
              </a:rPr>
              <a:t>am</a:t>
            </a:r>
            <a:r>
              <a:rPr b="0" lang="es-ES" sz="2800" spc="-1" strike="noStrike">
                <a:solidFill>
                  <a:srgbClr val="000000"/>
                </a:solidFill>
                <a:latin typeface="Calibri"/>
              </a:rPr>
              <a:t> sick. (This is true only for me, maybe, not for everyone, but it's still true that I'm sick every time I eat peanuts)</a:t>
            </a:r>
            <a:endParaRPr b="0" lang="es-ES" sz="2800" spc="-1" strike="noStrike">
              <a:solidFill>
                <a:srgbClr val="000000"/>
              </a:solidFill>
              <a:latin typeface="Calibri"/>
            </a:endParaRPr>
          </a:p>
          <a:p>
            <a:pPr marL="228600" indent="-228240">
              <a:lnSpc>
                <a:spcPct val="90000"/>
              </a:lnSpc>
              <a:spcBef>
                <a:spcPts val="1001"/>
              </a:spcBef>
            </a:pPr>
            <a:r>
              <a:rPr b="0" lang="es-ES" sz="2800" spc="-1" strike="noStrike">
                <a:solidFill>
                  <a:srgbClr val="000000"/>
                </a:solidFill>
                <a:latin typeface="Calibri"/>
              </a:rPr>
              <a:t>Here are some more examples:</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If people eat too much, they get fat.</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If you touch fire, you get burned.</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People die if they don't eat.</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You get water if you mix hydrogen and oxygen.</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Snakes bite if they are scared</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If babies are hungry, they cry</a:t>
            </a:r>
            <a:endParaRPr b="0" lang="es-ES" sz="2800" spc="-1" strike="noStrike">
              <a:solidFill>
                <a:srgbClr val="000000"/>
              </a:solidFill>
              <a:latin typeface="Calibri"/>
            </a:endParaRPr>
          </a:p>
          <a:p>
            <a:pPr>
              <a:lnSpc>
                <a:spcPct val="90000"/>
              </a:lnSpc>
              <a:spcBef>
                <a:spcPts val="1001"/>
              </a:spcBef>
            </a:pPr>
            <a:endParaRPr b="0" lang="es-E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TextShape 1"/>
          <p:cNvSpPr txBox="1"/>
          <p:nvPr/>
        </p:nvSpPr>
        <p:spPr>
          <a:xfrm>
            <a:off x="1523880" y="0"/>
            <a:ext cx="9143640" cy="6857640"/>
          </a:xfrm>
          <a:prstGeom prst="rect">
            <a:avLst/>
          </a:prstGeom>
          <a:noFill/>
          <a:ln>
            <a:noFill/>
          </a:ln>
        </p:spPr>
        <p:txBody>
          <a:bodyPr>
            <a:noAutofit/>
          </a:bodyPr>
          <a:p>
            <a:pPr algn="ctr">
              <a:lnSpc>
                <a:spcPct val="90000"/>
              </a:lnSpc>
              <a:spcBef>
                <a:spcPts val="1001"/>
              </a:spcBef>
            </a:pPr>
            <a:endParaRPr b="0" lang="es-ES" sz="3200" spc="-1" strike="noStrike">
              <a:latin typeface="Arial"/>
            </a:endParaRPr>
          </a:p>
          <a:p>
            <a:pPr algn="ctr">
              <a:lnSpc>
                <a:spcPct val="90000"/>
              </a:lnSpc>
              <a:spcBef>
                <a:spcPts val="1001"/>
              </a:spcBef>
            </a:pPr>
            <a:r>
              <a:rPr b="1" lang="es-ES" sz="2400" spc="-1" strike="noStrike">
                <a:solidFill>
                  <a:srgbClr val="ffc000"/>
                </a:solidFill>
                <a:latin typeface="Calibri"/>
              </a:rPr>
              <a:t>The First Conditional:</a:t>
            </a:r>
            <a:endParaRPr b="0" lang="es-ES" sz="2400" spc="-1" strike="noStrike">
              <a:latin typeface="Arial"/>
            </a:endParaRPr>
          </a:p>
          <a:p>
            <a:pPr algn="ctr">
              <a:lnSpc>
                <a:spcPct val="90000"/>
              </a:lnSpc>
              <a:spcBef>
                <a:spcPts val="1001"/>
              </a:spcBef>
            </a:pPr>
            <a:endParaRPr b="0" lang="es-ES" sz="2400" spc="-1" strike="noStrike">
              <a:latin typeface="Arial"/>
            </a:endParaRPr>
          </a:p>
          <a:p>
            <a:pPr algn="ctr">
              <a:lnSpc>
                <a:spcPct val="90000"/>
              </a:lnSpc>
              <a:spcBef>
                <a:spcPts val="1001"/>
              </a:spcBef>
            </a:pPr>
            <a:br/>
            <a:r>
              <a:rPr b="0" lang="es-ES" sz="4400" spc="-1" strike="noStrike">
                <a:solidFill>
                  <a:srgbClr val="00b050"/>
                </a:solidFill>
                <a:latin typeface="Calibri"/>
              </a:rPr>
              <a:t>If + present simple, ... will + infinitive</a:t>
            </a:r>
            <a:endParaRPr b="0" lang="es-ES" sz="4400" spc="-1" strike="noStrike">
              <a:latin typeface="Arial"/>
            </a:endParaRPr>
          </a:p>
          <a:p>
            <a:pPr algn="ctr">
              <a:lnSpc>
                <a:spcPct val="90000"/>
              </a:lnSpc>
              <a:spcBef>
                <a:spcPts val="1001"/>
              </a:spcBef>
            </a:pPr>
            <a:r>
              <a:rPr b="0" lang="es-ES" sz="4400" spc="-1" strike="noStrike">
                <a:solidFill>
                  <a:srgbClr val="00b050"/>
                </a:solidFill>
                <a:latin typeface="Calibri"/>
              </a:rPr>
              <a:t>If + present simple,… future simple </a:t>
            </a:r>
            <a:r>
              <a:rPr b="0" lang="es-ES" sz="2400" spc="-1" strike="noStrike">
                <a:solidFill>
                  <a:srgbClr val="000000"/>
                </a:solidFill>
                <a:latin typeface="Calibri"/>
              </a:rPr>
              <a:t>         (future simple: will + Present Simple)</a:t>
            </a:r>
            <a:endParaRPr b="0" lang="es-ES" sz="2400" spc="-1" strike="noStrike">
              <a:latin typeface="Arial"/>
            </a:endParaRPr>
          </a:p>
          <a:p>
            <a:pPr algn="ctr">
              <a:lnSpc>
                <a:spcPct val="90000"/>
              </a:lnSpc>
              <a:spcBef>
                <a:spcPts val="1001"/>
              </a:spcBef>
            </a:pPr>
            <a:br/>
            <a:r>
              <a:rPr b="0" lang="es-ES" sz="2400" spc="-1" strike="noStrike">
                <a:solidFill>
                  <a:srgbClr val="00b050"/>
                </a:solidFill>
                <a:latin typeface="Calibri"/>
              </a:rPr>
              <a:t>If</a:t>
            </a:r>
            <a:r>
              <a:rPr b="0" lang="es-ES" sz="2400" spc="-1" strike="noStrike">
                <a:solidFill>
                  <a:srgbClr val="000000"/>
                </a:solidFill>
                <a:latin typeface="Calibri"/>
              </a:rPr>
              <a:t> it </a:t>
            </a:r>
            <a:r>
              <a:rPr b="0" lang="es-ES" sz="2400" spc="-1" strike="noStrike">
                <a:solidFill>
                  <a:srgbClr val="00b050"/>
                </a:solidFill>
                <a:latin typeface="Calibri"/>
              </a:rPr>
              <a:t>rains</a:t>
            </a:r>
            <a:r>
              <a:rPr b="0" lang="es-ES" sz="2400" spc="-1" strike="noStrike">
                <a:solidFill>
                  <a:srgbClr val="000000"/>
                </a:solidFill>
                <a:latin typeface="Calibri"/>
              </a:rPr>
              <a:t> tomorrow, we </a:t>
            </a:r>
            <a:r>
              <a:rPr b="0" lang="es-ES" sz="2400" spc="-1" strike="noStrike">
                <a:solidFill>
                  <a:srgbClr val="00b050"/>
                </a:solidFill>
                <a:latin typeface="Calibri"/>
              </a:rPr>
              <a:t>will go </a:t>
            </a:r>
            <a:r>
              <a:rPr b="0" lang="es-ES" sz="2400" spc="-1" strike="noStrike">
                <a:solidFill>
                  <a:srgbClr val="000000"/>
                </a:solidFill>
                <a:latin typeface="Calibri"/>
              </a:rPr>
              <a:t>to the cinema.</a:t>
            </a:r>
            <a:endParaRPr b="0" lang="es-ES" sz="2400" spc="-1" strike="noStrike">
              <a:latin typeface="Arial"/>
            </a:endParaRPr>
          </a:p>
          <a:p>
            <a:pPr algn="ctr">
              <a:lnSpc>
                <a:spcPct val="90000"/>
              </a:lnSpc>
              <a:spcBef>
                <a:spcPts val="1001"/>
              </a:spcBef>
            </a:pPr>
            <a:endParaRPr b="0" lang="es-ES" sz="24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TextShape 1"/>
          <p:cNvSpPr txBox="1"/>
          <p:nvPr/>
        </p:nvSpPr>
        <p:spPr>
          <a:xfrm>
            <a:off x="1523880" y="0"/>
            <a:ext cx="9143640" cy="6857640"/>
          </a:xfrm>
          <a:prstGeom prst="rect">
            <a:avLst/>
          </a:prstGeom>
          <a:noFill/>
          <a:ln>
            <a:noFill/>
          </a:ln>
        </p:spPr>
        <p:txBody>
          <a:bodyPr>
            <a:normAutofit/>
          </a:bodyPr>
          <a:p>
            <a:pPr marL="228600" indent="-228240">
              <a:lnSpc>
                <a:spcPct val="90000"/>
              </a:lnSpc>
              <a:spcBef>
                <a:spcPts val="1001"/>
              </a:spcBef>
              <a:buClr>
                <a:srgbClr val="00b050"/>
              </a:buClr>
              <a:buFont typeface="Arial"/>
              <a:buChar char="•"/>
            </a:pPr>
            <a:r>
              <a:rPr b="0" lang="es-ES" sz="2800" spc="-1" strike="noStrike">
                <a:solidFill>
                  <a:srgbClr val="00b050"/>
                </a:solidFill>
                <a:latin typeface="Calibri"/>
              </a:rPr>
              <a:t>When do we use this conditional?</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It's used to talk about things which might happen in the future. Of course, we can't know what will happen in the future, but this describes possible things, which could easily come true.</a:t>
            </a:r>
            <a:endParaRPr b="0" lang="es-ES" sz="2800" spc="-1" strike="noStrike">
              <a:solidFill>
                <a:srgbClr val="000000"/>
              </a:solidFill>
              <a:latin typeface="Calibri"/>
            </a:endParaRPr>
          </a:p>
          <a:p>
            <a:pPr marL="228600" indent="-228240">
              <a:lnSpc>
                <a:spcPct val="90000"/>
              </a:lnSpc>
              <a:spcBef>
                <a:spcPts val="1001"/>
              </a:spcBef>
            </a:pPr>
            <a:r>
              <a:rPr b="0" lang="es-ES" sz="2800" spc="-1" strike="noStrike">
                <a:solidFill>
                  <a:srgbClr val="000000"/>
                </a:solidFill>
                <a:latin typeface="Calibri"/>
              </a:rPr>
              <a:t>Here are some more examples:</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If it </a:t>
            </a:r>
            <a:r>
              <a:rPr b="1" i="1" lang="es-ES" sz="2800" spc="-1" strike="noStrike">
                <a:solidFill>
                  <a:srgbClr val="44546a"/>
                </a:solidFill>
                <a:latin typeface="Calibri"/>
              </a:rPr>
              <a:t>rains</a:t>
            </a:r>
            <a:r>
              <a:rPr b="0" i="1" lang="es-ES" sz="2800" spc="-1" strike="noStrike">
                <a:solidFill>
                  <a:srgbClr val="44546a"/>
                </a:solidFill>
                <a:latin typeface="Calibri"/>
              </a:rPr>
              <a:t>, I </a:t>
            </a:r>
            <a:r>
              <a:rPr b="1" i="1" lang="es-ES" sz="2800" spc="-1" strike="noStrike">
                <a:solidFill>
                  <a:srgbClr val="44546a"/>
                </a:solidFill>
                <a:latin typeface="Calibri"/>
              </a:rPr>
              <a:t>won't go</a:t>
            </a:r>
            <a:r>
              <a:rPr b="0" i="1" lang="es-ES" sz="2800" spc="-1" strike="noStrike">
                <a:solidFill>
                  <a:srgbClr val="44546a"/>
                </a:solidFill>
                <a:latin typeface="Calibri"/>
              </a:rPr>
              <a:t> to the park.</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If I </a:t>
            </a:r>
            <a:r>
              <a:rPr b="1" i="1" lang="es-ES" sz="2800" spc="-1" strike="noStrike">
                <a:solidFill>
                  <a:srgbClr val="44546a"/>
                </a:solidFill>
                <a:latin typeface="Calibri"/>
              </a:rPr>
              <a:t>study</a:t>
            </a:r>
            <a:r>
              <a:rPr b="0" i="1" lang="es-ES" sz="2800" spc="-1" strike="noStrike">
                <a:solidFill>
                  <a:srgbClr val="44546a"/>
                </a:solidFill>
                <a:latin typeface="Calibri"/>
              </a:rPr>
              <a:t> today, I</a:t>
            </a:r>
            <a:r>
              <a:rPr b="1" i="1" lang="es-ES" sz="2800" spc="-1" strike="noStrike">
                <a:solidFill>
                  <a:srgbClr val="44546a"/>
                </a:solidFill>
                <a:latin typeface="Calibri"/>
              </a:rPr>
              <a:t>'ll go</a:t>
            </a:r>
            <a:r>
              <a:rPr b="0" i="1" lang="es-ES" sz="2800" spc="-1" strike="noStrike">
                <a:solidFill>
                  <a:srgbClr val="44546a"/>
                </a:solidFill>
                <a:latin typeface="Calibri"/>
              </a:rPr>
              <a:t> to the party tonight.</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If I </a:t>
            </a:r>
            <a:r>
              <a:rPr b="1" i="1" lang="es-ES" sz="2800" spc="-1" strike="noStrike">
                <a:solidFill>
                  <a:srgbClr val="44546a"/>
                </a:solidFill>
                <a:latin typeface="Calibri"/>
              </a:rPr>
              <a:t>have</a:t>
            </a:r>
            <a:r>
              <a:rPr b="0" i="1" lang="es-ES" sz="2800" spc="-1" strike="noStrike">
                <a:solidFill>
                  <a:srgbClr val="44546a"/>
                </a:solidFill>
                <a:latin typeface="Calibri"/>
              </a:rPr>
              <a:t> enough money, I</a:t>
            </a:r>
            <a:r>
              <a:rPr b="1" i="1" lang="es-ES" sz="2800" spc="-1" strike="noStrike">
                <a:solidFill>
                  <a:srgbClr val="44546a"/>
                </a:solidFill>
                <a:latin typeface="Calibri"/>
              </a:rPr>
              <a:t>'ll buy</a:t>
            </a:r>
            <a:r>
              <a:rPr b="0" i="1" lang="es-ES" sz="2800" spc="-1" strike="noStrike">
                <a:solidFill>
                  <a:srgbClr val="44546a"/>
                </a:solidFill>
                <a:latin typeface="Calibri"/>
              </a:rPr>
              <a:t> some new shoes.</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She</a:t>
            </a:r>
            <a:r>
              <a:rPr b="1" i="1" lang="es-ES" sz="2800" spc="-1" strike="noStrike">
                <a:solidFill>
                  <a:srgbClr val="44546a"/>
                </a:solidFill>
                <a:latin typeface="Calibri"/>
              </a:rPr>
              <a:t>'ll be</a:t>
            </a:r>
            <a:r>
              <a:rPr b="0" i="1" lang="es-ES" sz="2800" spc="-1" strike="noStrike">
                <a:solidFill>
                  <a:srgbClr val="44546a"/>
                </a:solidFill>
                <a:latin typeface="Calibri"/>
              </a:rPr>
              <a:t> late if the train </a:t>
            </a:r>
            <a:r>
              <a:rPr b="1" i="1" lang="es-ES" sz="2800" spc="-1" strike="noStrike">
                <a:solidFill>
                  <a:srgbClr val="44546a"/>
                </a:solidFill>
                <a:latin typeface="Calibri"/>
              </a:rPr>
              <a:t>is</a:t>
            </a:r>
            <a:r>
              <a:rPr b="0" i="1" lang="es-ES" sz="2800" spc="-1" strike="noStrike">
                <a:solidFill>
                  <a:srgbClr val="44546a"/>
                </a:solidFill>
                <a:latin typeface="Calibri"/>
              </a:rPr>
              <a:t> delayed.</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She</a:t>
            </a:r>
            <a:r>
              <a:rPr b="1" i="1" lang="es-ES" sz="2800" spc="-1" strike="noStrike">
                <a:solidFill>
                  <a:srgbClr val="44546a"/>
                </a:solidFill>
                <a:latin typeface="Calibri"/>
              </a:rPr>
              <a:t>'ll miss</a:t>
            </a:r>
            <a:r>
              <a:rPr b="0" i="1" lang="es-ES" sz="2800" spc="-1" strike="noStrike">
                <a:solidFill>
                  <a:srgbClr val="44546a"/>
                </a:solidFill>
                <a:latin typeface="Calibri"/>
              </a:rPr>
              <a:t> the bus if she </a:t>
            </a:r>
            <a:r>
              <a:rPr b="1" i="1" lang="es-ES" sz="2800" spc="-1" strike="noStrike">
                <a:solidFill>
                  <a:srgbClr val="44546a"/>
                </a:solidFill>
                <a:latin typeface="Calibri"/>
              </a:rPr>
              <a:t>doesn't leave</a:t>
            </a:r>
            <a:r>
              <a:rPr b="0" i="1" lang="es-ES" sz="2800" spc="-1" strike="noStrike">
                <a:solidFill>
                  <a:srgbClr val="44546a"/>
                </a:solidFill>
                <a:latin typeface="Calibri"/>
              </a:rPr>
              <a:t> soon.</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If I </a:t>
            </a:r>
            <a:r>
              <a:rPr b="1" i="1" lang="es-ES" sz="2800" spc="-1" strike="noStrike">
                <a:solidFill>
                  <a:srgbClr val="44546a"/>
                </a:solidFill>
                <a:latin typeface="Calibri"/>
              </a:rPr>
              <a:t>see</a:t>
            </a:r>
            <a:r>
              <a:rPr b="0" i="1" lang="es-ES" sz="2800" spc="-1" strike="noStrike">
                <a:solidFill>
                  <a:srgbClr val="44546a"/>
                </a:solidFill>
                <a:latin typeface="Calibri"/>
              </a:rPr>
              <a:t> her, I</a:t>
            </a:r>
            <a:r>
              <a:rPr b="1" i="1" lang="es-ES" sz="2800" spc="-1" strike="noStrike">
                <a:solidFill>
                  <a:srgbClr val="44546a"/>
                </a:solidFill>
                <a:latin typeface="Calibri"/>
              </a:rPr>
              <a:t>'ll tell</a:t>
            </a:r>
            <a:r>
              <a:rPr b="0" i="1" lang="es-ES" sz="2800" spc="-1" strike="noStrike">
                <a:solidFill>
                  <a:srgbClr val="44546a"/>
                </a:solidFill>
                <a:latin typeface="Calibri"/>
              </a:rPr>
              <a:t> her.</a:t>
            </a:r>
            <a:endParaRPr b="0" lang="es-ES" sz="2800" spc="-1" strike="noStrike">
              <a:solidFill>
                <a:srgbClr val="000000"/>
              </a:solidFill>
              <a:latin typeface="Calibri"/>
            </a:endParaRPr>
          </a:p>
          <a:p>
            <a:pPr marL="228600" indent="-228240">
              <a:lnSpc>
                <a:spcPct val="90000"/>
              </a:lnSpc>
              <a:spcBef>
                <a:spcPts val="1001"/>
              </a:spcBef>
            </a:pPr>
            <a:endParaRPr b="0" lang="es-E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TextShape 1"/>
          <p:cNvSpPr txBox="1"/>
          <p:nvPr/>
        </p:nvSpPr>
        <p:spPr>
          <a:xfrm>
            <a:off x="1523880" y="0"/>
            <a:ext cx="9143640" cy="6857640"/>
          </a:xfrm>
          <a:prstGeom prst="rect">
            <a:avLst/>
          </a:prstGeom>
          <a:noFill/>
          <a:ln>
            <a:noFill/>
          </a:ln>
        </p:spPr>
        <p:txBody>
          <a:bodyPr>
            <a:noAutofit/>
          </a:bodyPr>
          <a:p>
            <a:pPr algn="ctr">
              <a:lnSpc>
                <a:spcPct val="90000"/>
              </a:lnSpc>
              <a:spcBef>
                <a:spcPts val="1001"/>
              </a:spcBef>
            </a:pPr>
            <a:endParaRPr b="0" lang="es-ES" sz="3200" spc="-1" strike="noStrike">
              <a:latin typeface="Arial"/>
            </a:endParaRPr>
          </a:p>
          <a:p>
            <a:pPr algn="ctr">
              <a:lnSpc>
                <a:spcPct val="90000"/>
              </a:lnSpc>
              <a:spcBef>
                <a:spcPts val="1001"/>
              </a:spcBef>
            </a:pPr>
            <a:r>
              <a:rPr b="1" lang="es-ES" sz="2400" spc="-1" strike="noStrike">
                <a:solidFill>
                  <a:srgbClr val="ff0000"/>
                </a:solidFill>
                <a:latin typeface="Calibri"/>
              </a:rPr>
              <a:t>The Second Conditional:</a:t>
            </a:r>
            <a:endParaRPr b="0" lang="es-ES" sz="2400" spc="-1" strike="noStrike">
              <a:latin typeface="Arial"/>
            </a:endParaRPr>
          </a:p>
          <a:p>
            <a:pPr algn="ctr">
              <a:lnSpc>
                <a:spcPct val="90000"/>
              </a:lnSpc>
              <a:spcBef>
                <a:spcPts val="1001"/>
              </a:spcBef>
            </a:pPr>
            <a:br/>
            <a:r>
              <a:rPr b="0" lang="es-ES" sz="2400" spc="-1" strike="noStrike">
                <a:solidFill>
                  <a:srgbClr val="00b050"/>
                </a:solidFill>
                <a:latin typeface="Calibri"/>
              </a:rPr>
              <a:t>If + past simple, ... would + infinitive</a:t>
            </a:r>
            <a:endParaRPr b="0" lang="es-ES" sz="2400" spc="-1" strike="noStrike">
              <a:latin typeface="Arial"/>
            </a:endParaRPr>
          </a:p>
          <a:p>
            <a:pPr algn="ctr">
              <a:lnSpc>
                <a:spcPct val="90000"/>
              </a:lnSpc>
              <a:spcBef>
                <a:spcPts val="1001"/>
              </a:spcBef>
            </a:pPr>
            <a:endParaRPr b="0" lang="es-ES" sz="2400" spc="-1" strike="noStrike">
              <a:latin typeface="Arial"/>
            </a:endParaRPr>
          </a:p>
          <a:p>
            <a:pPr algn="ctr">
              <a:lnSpc>
                <a:spcPct val="90000"/>
              </a:lnSpc>
              <a:spcBef>
                <a:spcPts val="1001"/>
              </a:spcBef>
            </a:pPr>
            <a:endParaRPr b="0" lang="es-ES" sz="2400" spc="-1" strike="noStrike">
              <a:latin typeface="Arial"/>
            </a:endParaRPr>
          </a:p>
          <a:p>
            <a:pPr algn="ctr">
              <a:lnSpc>
                <a:spcPct val="90000"/>
              </a:lnSpc>
              <a:spcBef>
                <a:spcPts val="1001"/>
              </a:spcBef>
            </a:pPr>
            <a:br/>
            <a:r>
              <a:rPr b="0" lang="es-ES" sz="2400" spc="-1" strike="noStrike">
                <a:solidFill>
                  <a:srgbClr val="00b050"/>
                </a:solidFill>
                <a:latin typeface="Calibri"/>
              </a:rPr>
              <a:t>If I had </a:t>
            </a:r>
            <a:r>
              <a:rPr b="0" lang="es-ES" sz="2400" spc="-1" strike="noStrike">
                <a:solidFill>
                  <a:srgbClr val="000000"/>
                </a:solidFill>
                <a:latin typeface="Calibri"/>
              </a:rPr>
              <a:t>a lot of money, I </a:t>
            </a:r>
            <a:r>
              <a:rPr b="0" lang="es-ES" sz="2400" spc="-1" strike="noStrike">
                <a:solidFill>
                  <a:srgbClr val="00b050"/>
                </a:solidFill>
                <a:latin typeface="Calibri"/>
              </a:rPr>
              <a:t>would travel </a:t>
            </a:r>
            <a:r>
              <a:rPr b="0" lang="es-ES" sz="2400" spc="-1" strike="noStrike">
                <a:solidFill>
                  <a:srgbClr val="000000"/>
                </a:solidFill>
                <a:latin typeface="Calibri"/>
              </a:rPr>
              <a:t>around the world.</a:t>
            </a:r>
            <a:endParaRPr b="0" lang="es-ES" sz="24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TextShape 1"/>
          <p:cNvSpPr txBox="1"/>
          <p:nvPr/>
        </p:nvSpPr>
        <p:spPr>
          <a:xfrm>
            <a:off x="1523880" y="0"/>
            <a:ext cx="9143640" cy="6857640"/>
          </a:xfrm>
          <a:prstGeom prst="rect">
            <a:avLst/>
          </a:prstGeom>
          <a:noFill/>
          <a:ln>
            <a:noFill/>
          </a:ln>
        </p:spPr>
        <p:txBody>
          <a:bodyPr>
            <a:normAutofit/>
          </a:bodyPr>
          <a:p>
            <a:pPr marL="228600" indent="-228240">
              <a:lnSpc>
                <a:spcPct val="90000"/>
              </a:lnSpc>
              <a:spcBef>
                <a:spcPts val="1001"/>
              </a:spcBef>
              <a:buClr>
                <a:srgbClr val="00b050"/>
              </a:buClr>
              <a:buFont typeface="Arial"/>
              <a:buChar char="•"/>
            </a:pPr>
            <a:r>
              <a:rPr b="0" lang="es-ES" sz="2800" spc="-1" strike="noStrike">
                <a:solidFill>
                  <a:srgbClr val="00b050"/>
                </a:solidFill>
                <a:latin typeface="Calibri"/>
              </a:rPr>
              <a:t>When do we use this conditional?</a:t>
            </a:r>
            <a:endParaRPr b="0" lang="es-ES" sz="2800" spc="-1" strike="noStrike">
              <a:solidFill>
                <a:srgbClr val="000000"/>
              </a:solidFill>
              <a:latin typeface="Calibri"/>
            </a:endParaRPr>
          </a:p>
          <a:p>
            <a:pPr marL="228600" indent="-228240">
              <a:lnSpc>
                <a:spcPct val="90000"/>
              </a:lnSpc>
              <a:spcBef>
                <a:spcPts val="1001"/>
              </a:spcBef>
            </a:pPr>
            <a:r>
              <a:rPr b="0" lang="es-ES" sz="2800" spc="-1" strike="noStrike">
                <a:solidFill>
                  <a:srgbClr val="000000"/>
                </a:solidFill>
                <a:latin typeface="Calibri"/>
              </a:rPr>
              <a:t>First, we can use it to talk about things in the future that are probably not going to be true. Maybe I'm imagining some dream for example.</a:t>
            </a:r>
            <a:endParaRPr b="0" lang="es-ES" sz="2800" spc="-1" strike="noStrike">
              <a:solidFill>
                <a:srgbClr val="000000"/>
              </a:solidFill>
              <a:latin typeface="Calibri"/>
            </a:endParaRPr>
          </a:p>
          <a:p>
            <a:pPr marL="228600" indent="-228240">
              <a:lnSpc>
                <a:spcPct val="90000"/>
              </a:lnSpc>
              <a:spcBef>
                <a:spcPts val="1001"/>
              </a:spcBef>
              <a:buClr>
                <a:srgbClr val="0070c0"/>
              </a:buClr>
              <a:buFont typeface="Arial"/>
              <a:buChar char="•"/>
            </a:pPr>
            <a:r>
              <a:rPr b="0" lang="es-ES" sz="2600" spc="-1" strike="noStrike">
                <a:solidFill>
                  <a:srgbClr val="0070c0"/>
                </a:solidFill>
                <a:latin typeface="Calibri"/>
              </a:rPr>
              <a:t>If I </a:t>
            </a:r>
            <a:r>
              <a:rPr b="1" lang="es-ES" sz="2600" spc="-1" strike="noStrike">
                <a:solidFill>
                  <a:srgbClr val="0070c0"/>
                </a:solidFill>
                <a:latin typeface="Calibri"/>
              </a:rPr>
              <a:t>won</a:t>
            </a:r>
            <a:r>
              <a:rPr b="0" lang="es-ES" sz="2600" spc="-1" strike="noStrike">
                <a:solidFill>
                  <a:srgbClr val="0070c0"/>
                </a:solidFill>
                <a:latin typeface="Calibri"/>
              </a:rPr>
              <a:t> the lottery, I </a:t>
            </a:r>
            <a:r>
              <a:rPr b="1" lang="es-ES" sz="2600" spc="-1" strike="noStrike">
                <a:solidFill>
                  <a:srgbClr val="0070c0"/>
                </a:solidFill>
                <a:latin typeface="Calibri"/>
              </a:rPr>
              <a:t>would buy</a:t>
            </a:r>
            <a:r>
              <a:rPr b="0" lang="es-ES" sz="2600" spc="-1" strike="noStrike">
                <a:solidFill>
                  <a:srgbClr val="0070c0"/>
                </a:solidFill>
                <a:latin typeface="Calibri"/>
              </a:rPr>
              <a:t> a big house.(I probably won't win the lottery)</a:t>
            </a:r>
            <a:endParaRPr b="0" lang="es-ES" sz="2600" spc="-1" strike="noStrike">
              <a:solidFill>
                <a:srgbClr val="000000"/>
              </a:solidFill>
              <a:latin typeface="Calibri"/>
            </a:endParaRPr>
          </a:p>
          <a:p>
            <a:pPr marL="228600" indent="-228240">
              <a:lnSpc>
                <a:spcPct val="90000"/>
              </a:lnSpc>
              <a:spcBef>
                <a:spcPts val="1001"/>
              </a:spcBef>
              <a:buClr>
                <a:srgbClr val="0070c0"/>
              </a:buClr>
              <a:buFont typeface="Arial"/>
              <a:buChar char="•"/>
            </a:pPr>
            <a:r>
              <a:rPr b="0" lang="es-ES" sz="2600" spc="-1" strike="noStrike">
                <a:solidFill>
                  <a:srgbClr val="0070c0"/>
                </a:solidFill>
                <a:latin typeface="Calibri"/>
              </a:rPr>
              <a:t>If I </a:t>
            </a:r>
            <a:r>
              <a:rPr b="1" lang="es-ES" sz="2600" spc="-1" strike="noStrike">
                <a:solidFill>
                  <a:srgbClr val="0070c0"/>
                </a:solidFill>
                <a:latin typeface="Calibri"/>
              </a:rPr>
              <a:t>met</a:t>
            </a:r>
            <a:r>
              <a:rPr b="0" lang="es-ES" sz="2600" spc="-1" strike="noStrike">
                <a:solidFill>
                  <a:srgbClr val="0070c0"/>
                </a:solidFill>
                <a:latin typeface="Calibri"/>
              </a:rPr>
              <a:t> the Queen of England, I </a:t>
            </a:r>
            <a:r>
              <a:rPr b="1" lang="es-ES" sz="2600" spc="-1" strike="noStrike">
                <a:solidFill>
                  <a:srgbClr val="0070c0"/>
                </a:solidFill>
                <a:latin typeface="Calibri"/>
              </a:rPr>
              <a:t>would say</a:t>
            </a:r>
            <a:r>
              <a:rPr b="0" lang="es-ES" sz="2600" spc="-1" strike="noStrike">
                <a:solidFill>
                  <a:srgbClr val="0070c0"/>
                </a:solidFill>
                <a:latin typeface="Calibri"/>
              </a:rPr>
              <a:t> hello.</a:t>
            </a:r>
            <a:endParaRPr b="0" lang="es-ES" sz="2600" spc="-1" strike="noStrike">
              <a:solidFill>
                <a:srgbClr val="000000"/>
              </a:solidFill>
              <a:latin typeface="Calibri"/>
            </a:endParaRPr>
          </a:p>
          <a:p>
            <a:pPr marL="228600" indent="-228240">
              <a:lnSpc>
                <a:spcPct val="90000"/>
              </a:lnSpc>
              <a:spcBef>
                <a:spcPts val="1001"/>
              </a:spcBef>
              <a:buClr>
                <a:srgbClr val="0070c0"/>
              </a:buClr>
              <a:buFont typeface="Arial"/>
              <a:buChar char="•"/>
            </a:pPr>
            <a:r>
              <a:rPr b="0" lang="es-ES" sz="2600" spc="-1" strike="noStrike">
                <a:solidFill>
                  <a:srgbClr val="0070c0"/>
                </a:solidFill>
                <a:latin typeface="Calibri"/>
              </a:rPr>
              <a:t>She </a:t>
            </a:r>
            <a:r>
              <a:rPr b="1" lang="es-ES" sz="2600" spc="-1" strike="noStrike">
                <a:solidFill>
                  <a:srgbClr val="0070c0"/>
                </a:solidFill>
                <a:latin typeface="Calibri"/>
              </a:rPr>
              <a:t>would travel</a:t>
            </a:r>
            <a:r>
              <a:rPr b="0" lang="es-ES" sz="2600" spc="-1" strike="noStrike">
                <a:solidFill>
                  <a:srgbClr val="0070c0"/>
                </a:solidFill>
                <a:latin typeface="Calibri"/>
              </a:rPr>
              <a:t> all over the world if she </a:t>
            </a:r>
            <a:r>
              <a:rPr b="1" lang="es-ES" sz="2600" spc="-1" strike="noStrike">
                <a:solidFill>
                  <a:srgbClr val="0070c0"/>
                </a:solidFill>
                <a:latin typeface="Calibri"/>
              </a:rPr>
              <a:t>were</a:t>
            </a:r>
            <a:r>
              <a:rPr b="0" lang="es-ES" sz="2600" spc="-1" strike="noStrike">
                <a:solidFill>
                  <a:srgbClr val="0070c0"/>
                </a:solidFill>
                <a:latin typeface="Calibri"/>
              </a:rPr>
              <a:t> rich.</a:t>
            </a:r>
            <a:endParaRPr b="0" lang="es-ES" sz="2600" spc="-1" strike="noStrike">
              <a:solidFill>
                <a:srgbClr val="000000"/>
              </a:solidFill>
              <a:latin typeface="Calibri"/>
            </a:endParaRPr>
          </a:p>
          <a:p>
            <a:pPr marL="228600" indent="-228240">
              <a:lnSpc>
                <a:spcPct val="90000"/>
              </a:lnSpc>
              <a:spcBef>
                <a:spcPts val="1001"/>
              </a:spcBef>
              <a:buClr>
                <a:srgbClr val="0070c0"/>
              </a:buClr>
              <a:buFont typeface="Arial"/>
              <a:buChar char="•"/>
            </a:pPr>
            <a:r>
              <a:rPr b="0" lang="es-ES" sz="2600" spc="-1" strike="noStrike">
                <a:solidFill>
                  <a:srgbClr val="0070c0"/>
                </a:solidFill>
                <a:latin typeface="Calibri"/>
              </a:rPr>
              <a:t>She </a:t>
            </a:r>
            <a:r>
              <a:rPr b="1" lang="es-ES" sz="2600" spc="-1" strike="noStrike">
                <a:solidFill>
                  <a:srgbClr val="0070c0"/>
                </a:solidFill>
                <a:latin typeface="Calibri"/>
              </a:rPr>
              <a:t>would pass</a:t>
            </a:r>
            <a:r>
              <a:rPr b="0" lang="es-ES" sz="2600" spc="-1" strike="noStrike">
                <a:solidFill>
                  <a:srgbClr val="0070c0"/>
                </a:solidFill>
                <a:latin typeface="Calibri"/>
              </a:rPr>
              <a:t> the exam if she ever </a:t>
            </a:r>
            <a:r>
              <a:rPr b="1" lang="es-ES" sz="2600" spc="-1" strike="noStrike">
                <a:solidFill>
                  <a:srgbClr val="0070c0"/>
                </a:solidFill>
                <a:latin typeface="Calibri"/>
              </a:rPr>
              <a:t>studied</a:t>
            </a:r>
            <a:r>
              <a:rPr b="0" lang="es-ES" sz="2600" spc="-1" strike="noStrike">
                <a:solidFill>
                  <a:srgbClr val="0070c0"/>
                </a:solidFill>
                <a:latin typeface="Calibri"/>
              </a:rPr>
              <a:t>.(She never studies, so this won't happen)</a:t>
            </a:r>
            <a:endParaRPr b="0" lang="es-ES" sz="2600" spc="-1" strike="noStrike">
              <a:solidFill>
                <a:srgbClr val="000000"/>
              </a:solidFill>
              <a:latin typeface="Calibri"/>
            </a:endParaRPr>
          </a:p>
          <a:p>
            <a:pPr marL="228600" indent="-228240">
              <a:lnSpc>
                <a:spcPct val="90000"/>
              </a:lnSpc>
              <a:spcBef>
                <a:spcPts val="1001"/>
              </a:spcBef>
            </a:pPr>
            <a:r>
              <a:rPr b="0" lang="es-ES" sz="2800" spc="-1" strike="noStrike">
                <a:solidFill>
                  <a:srgbClr val="000000"/>
                </a:solidFill>
                <a:latin typeface="Calibri"/>
              </a:rPr>
              <a:t>Second, we can use it to talk about something in the present which is impossible, because it's not true.  Have a look at these examples:</a:t>
            </a:r>
            <a:endParaRPr b="0" lang="es-ES" sz="2800" spc="-1" strike="noStrike">
              <a:solidFill>
                <a:srgbClr val="000000"/>
              </a:solidFill>
              <a:latin typeface="Calibri"/>
            </a:endParaRPr>
          </a:p>
          <a:p>
            <a:pPr marL="228600" indent="-228240">
              <a:lnSpc>
                <a:spcPct val="90000"/>
              </a:lnSpc>
              <a:spcBef>
                <a:spcPts val="1001"/>
              </a:spcBef>
              <a:buClr>
                <a:srgbClr val="0070c0"/>
              </a:buClr>
              <a:buFont typeface="Arial"/>
              <a:buChar char="•"/>
            </a:pPr>
            <a:r>
              <a:rPr b="0" lang="es-ES" sz="3000" spc="-1" strike="noStrike">
                <a:solidFill>
                  <a:srgbClr val="0070c0"/>
                </a:solidFill>
                <a:latin typeface="Calibri"/>
              </a:rPr>
              <a:t>If I </a:t>
            </a:r>
            <a:r>
              <a:rPr b="1" lang="es-ES" sz="3000" spc="-1" strike="noStrike">
                <a:solidFill>
                  <a:srgbClr val="0070c0"/>
                </a:solidFill>
                <a:latin typeface="Calibri"/>
              </a:rPr>
              <a:t>had</a:t>
            </a:r>
            <a:r>
              <a:rPr b="0" lang="es-ES" sz="3000" spc="-1" strike="noStrike">
                <a:solidFill>
                  <a:srgbClr val="0070c0"/>
                </a:solidFill>
                <a:latin typeface="Calibri"/>
              </a:rPr>
              <a:t> his number, I </a:t>
            </a:r>
            <a:r>
              <a:rPr b="1" lang="es-ES" sz="3000" spc="-1" strike="noStrike">
                <a:solidFill>
                  <a:srgbClr val="0070c0"/>
                </a:solidFill>
                <a:latin typeface="Calibri"/>
              </a:rPr>
              <a:t>would call</a:t>
            </a:r>
            <a:r>
              <a:rPr b="0" lang="es-ES" sz="3000" spc="-1" strike="noStrike">
                <a:solidFill>
                  <a:srgbClr val="0070c0"/>
                </a:solidFill>
                <a:latin typeface="Calibri"/>
              </a:rPr>
              <a:t> him. (I don't have his number now, so it's impossible for me to call him).</a:t>
            </a:r>
            <a:endParaRPr b="0" lang="es-ES" sz="3000" spc="-1" strike="noStrike">
              <a:solidFill>
                <a:srgbClr val="000000"/>
              </a:solidFill>
              <a:latin typeface="Calibri"/>
            </a:endParaRPr>
          </a:p>
          <a:p>
            <a:pPr marL="228600" indent="-228240">
              <a:lnSpc>
                <a:spcPct val="90000"/>
              </a:lnSpc>
              <a:spcBef>
                <a:spcPts val="1001"/>
              </a:spcBef>
              <a:buClr>
                <a:srgbClr val="0070c0"/>
              </a:buClr>
              <a:buFont typeface="Arial"/>
              <a:buChar char="•"/>
            </a:pPr>
            <a:r>
              <a:rPr b="0" lang="es-ES" sz="3000" spc="-1" strike="noStrike">
                <a:solidFill>
                  <a:srgbClr val="0070c0"/>
                </a:solidFill>
                <a:latin typeface="Calibri"/>
              </a:rPr>
              <a:t>If I </a:t>
            </a:r>
            <a:r>
              <a:rPr b="1" lang="es-ES" sz="3000" spc="-1" strike="noStrike">
                <a:solidFill>
                  <a:srgbClr val="0070c0"/>
                </a:solidFill>
                <a:latin typeface="Calibri"/>
              </a:rPr>
              <a:t>were</a:t>
            </a:r>
            <a:r>
              <a:rPr b="0" lang="es-ES" sz="3000" spc="-1" strike="noStrike">
                <a:solidFill>
                  <a:srgbClr val="0070c0"/>
                </a:solidFill>
                <a:latin typeface="Calibri"/>
              </a:rPr>
              <a:t> you, I </a:t>
            </a:r>
            <a:r>
              <a:rPr b="1" lang="es-ES" sz="3000" spc="-1" strike="noStrike">
                <a:solidFill>
                  <a:srgbClr val="0070c0"/>
                </a:solidFill>
                <a:latin typeface="Calibri"/>
              </a:rPr>
              <a:t>wouldn't go</a:t>
            </a:r>
            <a:r>
              <a:rPr b="0" lang="es-ES" sz="3000" spc="-1" strike="noStrike">
                <a:solidFill>
                  <a:srgbClr val="0070c0"/>
                </a:solidFill>
                <a:latin typeface="Calibri"/>
              </a:rPr>
              <a:t> out with that man.</a:t>
            </a:r>
            <a:endParaRPr b="0" lang="es-ES" sz="3000" spc="-1" strike="noStrike">
              <a:solidFill>
                <a:srgbClr val="000000"/>
              </a:solidFill>
              <a:latin typeface="Calibri"/>
            </a:endParaRPr>
          </a:p>
          <a:p>
            <a:pPr>
              <a:lnSpc>
                <a:spcPct val="90000"/>
              </a:lnSpc>
              <a:spcBef>
                <a:spcPts val="1001"/>
              </a:spcBef>
            </a:pPr>
            <a:endParaRPr b="0" lang="es-ES" sz="30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TextShape 1"/>
          <p:cNvSpPr txBox="1"/>
          <p:nvPr/>
        </p:nvSpPr>
        <p:spPr>
          <a:xfrm>
            <a:off x="838080" y="365040"/>
            <a:ext cx="10515240" cy="1325160"/>
          </a:xfrm>
          <a:prstGeom prst="rect">
            <a:avLst/>
          </a:prstGeom>
          <a:noFill/>
          <a:ln>
            <a:noFill/>
          </a:ln>
        </p:spPr>
        <p:txBody>
          <a:bodyPr anchor="ctr">
            <a:noAutofit/>
          </a:bodyPr>
          <a:p>
            <a:pPr>
              <a:lnSpc>
                <a:spcPct val="90000"/>
              </a:lnSpc>
            </a:pPr>
            <a:r>
              <a:rPr b="0" lang="es-ES" sz="4400" spc="-1" strike="noStrike">
                <a:solidFill>
                  <a:srgbClr val="000000"/>
                </a:solidFill>
                <a:latin typeface="Calibri Light"/>
              </a:rPr>
              <a:t>Exercises</a:t>
            </a:r>
            <a:endParaRPr b="0" lang="es-ES" sz="4400" spc="-1" strike="noStrike">
              <a:solidFill>
                <a:srgbClr val="000000"/>
              </a:solidFill>
              <a:latin typeface="Calibri"/>
            </a:endParaRPr>
          </a:p>
        </p:txBody>
      </p:sp>
      <p:sp>
        <p:nvSpPr>
          <p:cNvPr id="90" name="CustomShape 2"/>
          <p:cNvSpPr/>
          <p:nvPr/>
        </p:nvSpPr>
        <p:spPr>
          <a:xfrm>
            <a:off x="3516840" y="1980000"/>
            <a:ext cx="4613760" cy="3576240"/>
          </a:xfrm>
          <a:prstGeom prst="downArrow">
            <a:avLst>
              <a:gd name="adj1" fmla="val 50000"/>
              <a:gd name="adj2" fmla="val 50000"/>
            </a:avLst>
          </a:prstGeom>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TextShape 1"/>
          <p:cNvSpPr txBox="1"/>
          <p:nvPr/>
        </p:nvSpPr>
        <p:spPr>
          <a:xfrm>
            <a:off x="239040" y="154800"/>
            <a:ext cx="11394360" cy="6344280"/>
          </a:xfrm>
          <a:prstGeom prst="rect">
            <a:avLst/>
          </a:prstGeom>
          <a:noFill/>
          <a:ln>
            <a:noFill/>
          </a:ln>
        </p:spPr>
        <p:txBody>
          <a:bodyPr>
            <a:normAutofit/>
          </a:bodyPr>
          <a:p>
            <a:pPr>
              <a:lnSpc>
                <a:spcPct val="90000"/>
              </a:lnSpc>
              <a:spcBef>
                <a:spcPts val="1001"/>
              </a:spcBef>
            </a:pPr>
            <a:r>
              <a:rPr b="0" lang="es-ES" sz="2800" spc="-1" strike="noStrike">
                <a:solidFill>
                  <a:srgbClr val="0070c0"/>
                </a:solidFill>
                <a:latin typeface="Calibri"/>
              </a:rPr>
              <a:t>Put the verb in the correct form to complete each sentence.</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1. If global warming continues, temperatures will …… (rise) even higher.</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2. What would you do if you…. (win) a million dollars?</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3. If people stopped using cars completely, there…. (be) much less pollution.</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4. When it….. (rain) again, I won't forget to bring my umbrella.</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5. If I spoke English fluently, I……. (not/need) to take lessons.</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6. If Siberia ……..(not/be) so cold, I'd go there in winter.</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7. Tom will be at the party tonight. If I see him, I …….(say) hello.</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8. If it ……..(not/rain) so much in England, you wouldn't see so many umbrellas.</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9. I……….. (call) you when I get home.</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10. Where …………..(you/live) when you move out of your flat?</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11. If you……………… (can) choose any company, which company would you like to work for?</a:t>
            </a:r>
            <a:endParaRPr b="0" lang="es-E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76</TotalTime>
  <Application>Neat_Office/6.2.8.2$Windows_x86 LibreOffice_project/</Application>
  <Words>719</Words>
  <Paragraphs>86</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2020-04-11T16:45:16Z</dcterms:created>
  <dc:creator>Robert Andras</dc:creator>
  <dc:description/>
  <dc:language>es-ES</dc:language>
  <cp:lastModifiedBy/>
  <dcterms:modified xsi:type="dcterms:W3CDTF">2021-03-20T20:36:46Z</dcterms:modified>
  <cp:revision>10</cp:revision>
  <dc:subject/>
  <dc:title>Presentación de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Panorámica</vt:lpwstr>
  </property>
  <property fmtid="{D5CDD505-2E9C-101B-9397-08002B2CF9AE}" pid="9" name="ScaleCrop">
    <vt:bool>0</vt:bool>
  </property>
  <property fmtid="{D5CDD505-2E9C-101B-9397-08002B2CF9AE}" pid="10" name="ShareDoc">
    <vt:bool>0</vt:bool>
  </property>
  <property fmtid="{D5CDD505-2E9C-101B-9397-08002B2CF9AE}" pid="11" name="Slides">
    <vt:i4>16</vt:i4>
  </property>
</Properties>
</file>