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7" r:id="rId3"/>
    <p:sldId id="269" r:id="rId4"/>
    <p:sldId id="273" r:id="rId5"/>
    <p:sldId id="274" r:id="rId6"/>
    <p:sldId id="275" r:id="rId7"/>
    <p:sldId id="277" r:id="rId8"/>
    <p:sldId id="278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36829-E696-481F-9E3C-CA8DE9339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FD3B14-5F87-4E89-9AEA-A2823FB97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98D715-E13D-4C7A-B1B2-0B92C74A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32DAC3-FB32-4273-94C2-0070BE2B1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1DFD3B-79F2-4586-82D8-65DD5AEB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86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FE6AD1-81F6-4B03-B4A9-CAD4115C0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57F249-C2E0-41BB-A13C-111EFF2C4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37E837-7272-4A4E-ACD7-A97235111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1EA3C2-E87C-4840-A557-581D908CE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6202B2-E738-4600-AA93-3CA17E49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688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F7F7DAE-EA88-4B49-8DDE-2669D59075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99BDDCC-844A-49EB-940D-EB3D605E0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E3AE37-3BC4-422A-9F43-D25C9801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E0E664-B1C3-4ED4-805D-CDE176539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CBCDA9-3632-4A60-8980-5791AB77B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107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EE1202-77B7-4F96-B073-1AF5367E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6A364B-B957-49DB-B856-3767D7AED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96AFDC-CE10-42C1-A405-D067546C9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A1184B-816E-49BF-8EBF-1B0393522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815318-92EE-4E77-9E6C-07E65681E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63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F9768-60CD-47B5-9457-4249CA276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8759D6-A8B2-4121-9EE5-D0A1F9901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81490C-CC9C-4376-92FD-095A6CAD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7D46DB-90F9-4B8D-9CD7-57B1F14C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95D83B-74E8-4294-B6D5-3C6E93AEC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899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3CDE5-CCF4-4631-9072-777C9908D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B3CFC7-6B62-489E-8415-DF32D242E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0150E65-7F1A-4BF5-816F-69CC76DA4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9A6FDB-132D-47B6-A52F-394702B58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47265A-B8D7-44F7-BD92-50D4D103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6BA8A5-E31E-4AD3-BD54-E77CD39C3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226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CC5B2-19F4-4BD4-8BD5-14874B4E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E3865D-054F-42C0-8061-E9A359E47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07FB6D-5640-4350-AD2F-B5E488D1B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3A7D879-61EF-452E-BBC9-28A36B300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DB4B91C-AF32-4503-BFBE-B81834C99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87B62DC-C0FF-4146-8787-145C0C00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4CD8E50-A368-43DA-909B-3B7D02FB0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6E7247F-9801-4D3D-A43A-ACE12B583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5325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550FB-5E02-42AD-93FB-7B45117A4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E133846-5E33-4EDE-95ED-3BE32705C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B29D9D-3FC1-474B-AFFE-0A018829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028278-AAC4-4B09-AE31-BE70C82BC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954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460B833-44F6-4208-A3C3-1B5F6D57D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E98D0CC-567D-457E-8E3F-FD64572F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961304-15CD-402D-9F74-7ED00372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152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34746-8E94-4BE1-974D-EAEB1883E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777763-385A-4864-898B-61D597C47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FE8971-31C1-46FD-B5B4-A32096EB2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F2FBAB-B4A3-4F3C-9647-C288F3D29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2BF7BF-D05D-4C8E-92AC-ACB91604E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EB8827-A76A-4F63-AB5E-2E7DC483F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1372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435C09-1538-4AA6-8242-D3A87277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D11A87-F22A-4D4F-96DB-460AABE79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36A02C-843F-4111-A933-400E872FB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CAAA47-B864-4818-BE7A-D8BE375D6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66406E-3004-489D-8D84-270E5BAFB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DE0CD2-8558-4591-886C-12787FC4E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830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EF6120A-D1CF-40F4-8C7B-35C573C4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7E59D5-E7F7-41ED-AB98-E00C1DDFB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27F84-6CED-4ECF-9EBD-A1F9F47ED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FF722-C853-4F97-A60E-651672F92B6C}" type="datetimeFigureOut">
              <a:rPr lang="es-ES" smtClean="0"/>
              <a:t>08/05/2020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ADEEEC-CAFF-4956-A4C0-CF46A5807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FB1805-D11C-45A8-8464-41C90AADBF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9C96-282E-4B5F-BCCE-66E7DA92A9B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4463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The Third Conditional</a:t>
            </a:r>
          </a:p>
          <a:p>
            <a:endParaRPr lang="en-US" b="1" dirty="0"/>
          </a:p>
          <a:p>
            <a:br>
              <a:rPr lang="en-US" dirty="0"/>
            </a:br>
            <a:r>
              <a:rPr lang="en-US" dirty="0">
                <a:solidFill>
                  <a:srgbClr val="00B050"/>
                </a:solidFill>
              </a:rPr>
              <a:t>If + past perfect, ... would + have + past participle</a:t>
            </a:r>
          </a:p>
          <a:p>
            <a:r>
              <a:rPr lang="en-US" sz="2000" dirty="0">
                <a:solidFill>
                  <a:srgbClr val="00B050"/>
                </a:solidFill>
              </a:rPr>
              <a:t>(past perfect= had+ past participle)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  <a:p>
            <a:br>
              <a:rPr lang="en-US" dirty="0"/>
            </a:br>
            <a:r>
              <a:rPr lang="en-US" dirty="0">
                <a:solidFill>
                  <a:srgbClr val="00B050"/>
                </a:solidFill>
              </a:rPr>
              <a:t>If</a:t>
            </a:r>
            <a:r>
              <a:rPr lang="en-US" dirty="0"/>
              <a:t> I </a:t>
            </a:r>
            <a:r>
              <a:rPr lang="en-US" dirty="0">
                <a:solidFill>
                  <a:srgbClr val="00B050"/>
                </a:solidFill>
              </a:rPr>
              <a:t>had gone </a:t>
            </a:r>
            <a:r>
              <a:rPr lang="en-US" dirty="0"/>
              <a:t>to bed early, I </a:t>
            </a:r>
            <a:r>
              <a:rPr lang="en-US" dirty="0">
                <a:solidFill>
                  <a:srgbClr val="00B050"/>
                </a:solidFill>
              </a:rPr>
              <a:t>would have caught </a:t>
            </a:r>
            <a:r>
              <a:rPr lang="en-US" dirty="0"/>
              <a:t>the train.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00B050"/>
                </a:solidFill>
              </a:rPr>
              <a:t>When do we use this conditional?</a:t>
            </a:r>
          </a:p>
          <a:p>
            <a:pPr>
              <a:buNone/>
            </a:pPr>
            <a:r>
              <a:rPr lang="en-US" dirty="0"/>
              <a:t>It talks about the past. It's used to describe a situation that didn't happen, and to imagine the result of this situation.</a:t>
            </a:r>
          </a:p>
          <a:p>
            <a:r>
              <a:rPr lang="en-US" dirty="0">
                <a:solidFill>
                  <a:srgbClr val="0070C0"/>
                </a:solidFill>
              </a:rPr>
              <a:t>If she </a:t>
            </a:r>
            <a:r>
              <a:rPr lang="en-US" b="1" dirty="0">
                <a:solidFill>
                  <a:srgbClr val="0070C0"/>
                </a:solidFill>
              </a:rPr>
              <a:t>had studied</a:t>
            </a:r>
            <a:r>
              <a:rPr lang="en-US" dirty="0">
                <a:solidFill>
                  <a:srgbClr val="0070C0"/>
                </a:solidFill>
              </a:rPr>
              <a:t>, she </a:t>
            </a:r>
            <a:r>
              <a:rPr lang="en-US" b="1" dirty="0">
                <a:solidFill>
                  <a:srgbClr val="0070C0"/>
                </a:solidFill>
              </a:rPr>
              <a:t>would have passed</a:t>
            </a:r>
            <a:r>
              <a:rPr lang="en-US" dirty="0">
                <a:solidFill>
                  <a:srgbClr val="0070C0"/>
                </a:solidFill>
              </a:rPr>
              <a:t> the exam (but, really we know she didn't study and so she didn't pass)</a:t>
            </a:r>
          </a:p>
          <a:p>
            <a:r>
              <a:rPr lang="en-US" dirty="0">
                <a:solidFill>
                  <a:srgbClr val="0070C0"/>
                </a:solidFill>
              </a:rPr>
              <a:t>If I </a:t>
            </a:r>
            <a:r>
              <a:rPr lang="en-US" b="1" dirty="0">
                <a:solidFill>
                  <a:srgbClr val="0070C0"/>
                </a:solidFill>
              </a:rPr>
              <a:t>hadn't eaten</a:t>
            </a:r>
            <a:r>
              <a:rPr lang="en-US" dirty="0">
                <a:solidFill>
                  <a:srgbClr val="0070C0"/>
                </a:solidFill>
              </a:rPr>
              <a:t> so much, I </a:t>
            </a:r>
            <a:r>
              <a:rPr lang="en-US" b="1" dirty="0">
                <a:solidFill>
                  <a:srgbClr val="0070C0"/>
                </a:solidFill>
              </a:rPr>
              <a:t>wouldn't have felt</a:t>
            </a:r>
            <a:r>
              <a:rPr lang="en-US" dirty="0">
                <a:solidFill>
                  <a:srgbClr val="0070C0"/>
                </a:solidFill>
              </a:rPr>
              <a:t> sick (but I did eat a lot, and so I did feel sick).</a:t>
            </a:r>
          </a:p>
          <a:p>
            <a:r>
              <a:rPr lang="en-US" dirty="0">
                <a:solidFill>
                  <a:srgbClr val="0070C0"/>
                </a:solidFill>
              </a:rPr>
              <a:t>If we </a:t>
            </a:r>
            <a:r>
              <a:rPr lang="en-US" b="1" dirty="0">
                <a:solidFill>
                  <a:srgbClr val="0070C0"/>
                </a:solidFill>
              </a:rPr>
              <a:t>had taken</a:t>
            </a:r>
            <a:r>
              <a:rPr lang="en-US" dirty="0">
                <a:solidFill>
                  <a:srgbClr val="0070C0"/>
                </a:solidFill>
              </a:rPr>
              <a:t> a taxi, we </a:t>
            </a:r>
            <a:r>
              <a:rPr lang="en-US" b="1" dirty="0">
                <a:solidFill>
                  <a:srgbClr val="0070C0"/>
                </a:solidFill>
              </a:rPr>
              <a:t>wouldn't have missed</a:t>
            </a:r>
            <a:r>
              <a:rPr lang="en-US" dirty="0">
                <a:solidFill>
                  <a:srgbClr val="0070C0"/>
                </a:solidFill>
              </a:rPr>
              <a:t> the plane</a:t>
            </a:r>
          </a:p>
          <a:p>
            <a:r>
              <a:rPr lang="en-US" dirty="0">
                <a:solidFill>
                  <a:srgbClr val="0070C0"/>
                </a:solidFill>
              </a:rPr>
              <a:t>She </a:t>
            </a:r>
            <a:r>
              <a:rPr lang="en-US" b="1" dirty="0">
                <a:solidFill>
                  <a:srgbClr val="0070C0"/>
                </a:solidFill>
              </a:rPr>
              <a:t>wouldn't have been</a:t>
            </a:r>
            <a:r>
              <a:rPr lang="en-US" dirty="0">
                <a:solidFill>
                  <a:srgbClr val="0070C0"/>
                </a:solidFill>
              </a:rPr>
              <a:t> tired if she </a:t>
            </a:r>
            <a:r>
              <a:rPr lang="en-US" b="1" dirty="0">
                <a:solidFill>
                  <a:srgbClr val="0070C0"/>
                </a:solidFill>
              </a:rPr>
              <a:t>had gone</a:t>
            </a:r>
            <a:r>
              <a:rPr lang="en-US" dirty="0">
                <a:solidFill>
                  <a:srgbClr val="0070C0"/>
                </a:solidFill>
              </a:rPr>
              <a:t> to bed earlier</a:t>
            </a:r>
          </a:p>
          <a:p>
            <a:r>
              <a:rPr lang="en-US" dirty="0">
                <a:solidFill>
                  <a:srgbClr val="0070C0"/>
                </a:solidFill>
              </a:rPr>
              <a:t>She </a:t>
            </a:r>
            <a:r>
              <a:rPr lang="en-US" b="1" dirty="0">
                <a:solidFill>
                  <a:srgbClr val="0070C0"/>
                </a:solidFill>
              </a:rPr>
              <a:t>would have become</a:t>
            </a:r>
            <a:r>
              <a:rPr lang="en-US" dirty="0">
                <a:solidFill>
                  <a:srgbClr val="0070C0"/>
                </a:solidFill>
              </a:rPr>
              <a:t> a teacher if she </a:t>
            </a:r>
            <a:r>
              <a:rPr lang="en-US" b="1" dirty="0">
                <a:solidFill>
                  <a:srgbClr val="0070C0"/>
                </a:solidFill>
              </a:rPr>
              <a:t>had gone</a:t>
            </a:r>
            <a:r>
              <a:rPr lang="en-US" dirty="0">
                <a:solidFill>
                  <a:srgbClr val="0070C0"/>
                </a:solidFill>
              </a:rPr>
              <a:t> to university</a:t>
            </a:r>
          </a:p>
          <a:p>
            <a:r>
              <a:rPr lang="en-US" dirty="0">
                <a:solidFill>
                  <a:srgbClr val="0070C0"/>
                </a:solidFill>
              </a:rPr>
              <a:t>He </a:t>
            </a:r>
            <a:r>
              <a:rPr lang="en-US" b="1" dirty="0">
                <a:solidFill>
                  <a:srgbClr val="0070C0"/>
                </a:solidFill>
              </a:rPr>
              <a:t>would have been</a:t>
            </a:r>
            <a:r>
              <a:rPr lang="en-US" dirty="0">
                <a:solidFill>
                  <a:srgbClr val="0070C0"/>
                </a:solidFill>
              </a:rPr>
              <a:t> on time for the interview if he </a:t>
            </a:r>
            <a:r>
              <a:rPr lang="en-US" b="1" dirty="0">
                <a:solidFill>
                  <a:srgbClr val="0070C0"/>
                </a:solidFill>
              </a:rPr>
              <a:t>had left</a:t>
            </a:r>
            <a:r>
              <a:rPr lang="en-US" dirty="0">
                <a:solidFill>
                  <a:srgbClr val="0070C0"/>
                </a:solidFill>
              </a:rPr>
              <a:t> the house at nine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AC08D-1506-4484-BAC8-D83B7479B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Exercises</a:t>
            </a:r>
            <a:endParaRPr lang="es-ES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D665BE4A-8231-42F5-AEC2-81B0C3DABD59}"/>
              </a:ext>
            </a:extLst>
          </p:cNvPr>
          <p:cNvSpPr/>
          <p:nvPr/>
        </p:nvSpPr>
        <p:spPr>
          <a:xfrm>
            <a:off x="4318782" y="2148839"/>
            <a:ext cx="3812344" cy="322501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065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10E267E-D517-4009-BCC7-A03F031DC9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772" y="984739"/>
            <a:ext cx="11674926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062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4DC5C2-654C-458D-ACDF-A3E98A879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1" y="154744"/>
            <a:ext cx="11802794" cy="654147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Complete the sentences using the third conditional.</a:t>
            </a:r>
          </a:p>
          <a:p>
            <a:r>
              <a:rPr lang="en-US" dirty="0"/>
              <a:t>1. He didn't get the job. He couldn't buy a bigger flat.</a:t>
            </a:r>
          </a:p>
          <a:p>
            <a:r>
              <a:rPr lang="en-US" dirty="0"/>
              <a:t>= If he'd got the job, _______________ a bigger flat.</a:t>
            </a:r>
          </a:p>
          <a:p>
            <a:r>
              <a:rPr lang="en-US" dirty="0"/>
              <a:t>2. You didn't say you were sorry. She left.</a:t>
            </a:r>
          </a:p>
          <a:p>
            <a:r>
              <a:rPr lang="en-US" dirty="0"/>
              <a:t>= She wouldn't have left if _______________ you were sorry.</a:t>
            </a:r>
          </a:p>
          <a:p>
            <a:r>
              <a:rPr lang="en-US" dirty="0"/>
              <a:t>3. You didn't tell us earlier. We didn't do anything.</a:t>
            </a:r>
          </a:p>
          <a:p>
            <a:r>
              <a:rPr lang="en-US" dirty="0"/>
              <a:t>= We could have done something _______________ us earlier.</a:t>
            </a:r>
          </a:p>
          <a:p>
            <a:r>
              <a:rPr lang="en-US" dirty="0"/>
              <a:t>4. You stopped quickly. We didn't crash.</a:t>
            </a:r>
          </a:p>
          <a:p>
            <a:r>
              <a:rPr lang="en-US" dirty="0"/>
              <a:t>= If you hadn't stopped quickly, _______________ crashed.</a:t>
            </a:r>
          </a:p>
          <a:p>
            <a:r>
              <a:rPr lang="en-US" dirty="0"/>
              <a:t>5. You didn't listen to me. This happened.</a:t>
            </a:r>
          </a:p>
          <a:p>
            <a:r>
              <a:rPr lang="en-US" dirty="0"/>
              <a:t>= This never would have happened if you _______________ to me.</a:t>
            </a:r>
          </a:p>
          <a:p>
            <a:r>
              <a:rPr lang="en-US" dirty="0"/>
              <a:t>6. You didn't apply for the job. You didn't get an interview.</a:t>
            </a:r>
          </a:p>
          <a:p>
            <a:r>
              <a:rPr lang="en-US" dirty="0"/>
              <a:t>= You might _______________ if you'd applied for the job.</a:t>
            </a:r>
          </a:p>
          <a:p>
            <a:r>
              <a:rPr lang="en-US" dirty="0"/>
              <a:t>7. I went to the party. You persuaded me to go.</a:t>
            </a:r>
          </a:p>
          <a:p>
            <a:r>
              <a:rPr lang="en-US" dirty="0"/>
              <a:t>= I wouldn't have _______________ me to go.</a:t>
            </a:r>
          </a:p>
          <a:p>
            <a:r>
              <a:rPr lang="en-US" dirty="0"/>
              <a:t>8. I didn't know she was coming. I didn’t wait for her.</a:t>
            </a:r>
          </a:p>
          <a:p>
            <a:r>
              <a:rPr lang="en-US" dirty="0"/>
              <a:t>= I would _______________ if I'd known she was coming.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5930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2BD343-867A-41E1-B8C4-4DC4DEE2E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239150"/>
            <a:ext cx="11830929" cy="6358597"/>
          </a:xfrm>
        </p:spPr>
        <p:txBody>
          <a:bodyPr>
            <a:normAutofit/>
          </a:bodyPr>
          <a:lstStyle/>
          <a:p>
            <a:r>
              <a:rPr lang="en-US" dirty="0"/>
              <a:t>1.- If you ________ (be) a professional basketball player, who_________ (you/play) for?</a:t>
            </a:r>
          </a:p>
          <a:p>
            <a:r>
              <a:rPr lang="en-US" dirty="0"/>
              <a:t>2.- If he _________ (not study) now, he won’t have time later.</a:t>
            </a:r>
          </a:p>
          <a:p>
            <a:r>
              <a:rPr lang="en-US" dirty="0"/>
              <a:t>3.- If Susan had taken the map, she ________ (not get) lost.</a:t>
            </a:r>
          </a:p>
          <a:p>
            <a:r>
              <a:rPr lang="en-US" dirty="0"/>
              <a:t>4.- Where would you go on holiday if you _________ (can) choose?</a:t>
            </a:r>
          </a:p>
          <a:p>
            <a:r>
              <a:rPr lang="en-US" dirty="0"/>
              <a:t>5.- The teacher _________ (be) angry if you didn’t do your homework.</a:t>
            </a:r>
          </a:p>
          <a:p>
            <a:r>
              <a:rPr lang="en-US" dirty="0"/>
              <a:t>6.- What _______ (you/ give) me if it were my birthday tomorrow?</a:t>
            </a:r>
          </a:p>
          <a:p>
            <a:r>
              <a:rPr lang="en-US" dirty="0"/>
              <a:t>7.- If we recycle more, there _________ (not be) so much rubbish.</a:t>
            </a:r>
          </a:p>
          <a:p>
            <a:r>
              <a:rPr lang="en-US" dirty="0"/>
              <a:t>8.- If they had something to eat, they __________ (not be) hungry.</a:t>
            </a:r>
          </a:p>
          <a:p>
            <a:r>
              <a:rPr lang="en-US" dirty="0"/>
              <a:t>9.- If we _________ (hear) the weather forecast, we wouldn’t have gone to the beach.</a:t>
            </a:r>
          </a:p>
          <a:p>
            <a:r>
              <a:rPr lang="en-US" dirty="0"/>
              <a:t>10.- What _________ (you/buy) if you had a credit card?</a:t>
            </a:r>
          </a:p>
          <a:p>
            <a:r>
              <a:rPr lang="en-US" dirty="0"/>
              <a:t>11.- If they ________ (not hurry) up, they will miss the film.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3285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0A28CC-CB4C-4536-A0FA-D67478F8D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Homework</a:t>
            </a:r>
            <a:endParaRPr lang="es-ES" dirty="0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4A617B92-6D63-4432-A3DF-124A86415DEA}"/>
              </a:ext>
            </a:extLst>
          </p:cNvPr>
          <p:cNvSpPr/>
          <p:nvPr/>
        </p:nvSpPr>
        <p:spPr>
          <a:xfrm>
            <a:off x="3530989" y="2180492"/>
            <a:ext cx="4445391" cy="36294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836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424187-F4F6-49F7-9147-EE5901EA7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154745"/>
            <a:ext cx="11591779" cy="6555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Complete the sentences below with a third second mixed conditional.</a:t>
            </a:r>
          </a:p>
          <a:p>
            <a:r>
              <a:rPr lang="en-US" dirty="0"/>
              <a:t>1. Simon woke up early and is very sleepy now. If he (not/wake up) early, he (not/be) sleepy now.</a:t>
            </a:r>
          </a:p>
          <a:p>
            <a:r>
              <a:rPr lang="en-US" dirty="0"/>
              <a:t>2. I am at home now because it started raining. If it (not/start) raining, I (be) out.</a:t>
            </a:r>
          </a:p>
          <a:p>
            <a:r>
              <a:rPr lang="en-US" dirty="0"/>
              <a:t>3. The Spanish team didn't train well at all, so they are not champions. If they (train) well, they (be) champions.</a:t>
            </a:r>
          </a:p>
          <a:p>
            <a:r>
              <a:rPr lang="en-US" dirty="0"/>
              <a:t>4. I lost my job, so I need to look for work. If I (not/lose) my job, I (not/need) to look for work.</a:t>
            </a:r>
          </a:p>
          <a:p>
            <a:r>
              <a:rPr lang="en-US" dirty="0"/>
              <a:t>5. James won the lottery, so he doesn't need a job now. He (need) a job if he (not/win) the lottery.</a:t>
            </a:r>
          </a:p>
          <a:p>
            <a:r>
              <a:rPr lang="en-US" dirty="0"/>
              <a:t>6. Alan had a serious argument with his friend Paul. They are no longer friends. If Alan (not/argue) with Paul, they (still/be) friends now.</a:t>
            </a:r>
          </a:p>
          <a:p>
            <a:r>
              <a:rPr lang="en-US" dirty="0"/>
              <a:t>7. The meeting started late. I'm not at home yet. I (be) at home now if the meeting (start) on time.</a:t>
            </a:r>
          </a:p>
          <a:p>
            <a:r>
              <a:rPr lang="en-US" dirty="0"/>
              <a:t>8. Mike failed his university exams so he needs to retake them. If he (pass) them, he (not/need) to retake them.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266595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693</Words>
  <Application>Microsoft Office PowerPoint</Application>
  <PresentationFormat>Panorámica</PresentationFormat>
  <Paragraphs>55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Exercises</vt:lpstr>
      <vt:lpstr>Presentación de PowerPoint</vt:lpstr>
      <vt:lpstr>Presentación de PowerPoint</vt:lpstr>
      <vt:lpstr>Presentación de PowerPoint</vt:lpstr>
      <vt:lpstr>Homework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 Andras</dc:creator>
  <cp:lastModifiedBy>Robert Andras</cp:lastModifiedBy>
  <cp:revision>8</cp:revision>
  <dcterms:created xsi:type="dcterms:W3CDTF">2020-04-11T16:47:48Z</dcterms:created>
  <dcterms:modified xsi:type="dcterms:W3CDTF">2020-05-08T07:29:53Z</dcterms:modified>
</cp:coreProperties>
</file>