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s-ES" sz="6000" spc="-1" strike="noStrike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E60F2EB-26B8-43C6-B9E7-59AE8682EFE5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19/04/21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F5AC041-B2D0-47CF-A2A5-2CC62F730F12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Pulse para editar el formato de esquema del texto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Segundo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Editar los estilos de texto del patrón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Segundo nivel</a:t>
            </a:r>
            <a:endParaRPr b="0" lang="es-E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Tercer nivel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Cuarto nivel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Quinto nivel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F658BF37-1ABC-4E73-A607-19C73F931AE4}" type="datetime">
              <a:rPr b="0" lang="es-ES" sz="1200" spc="-1" strike="noStrike">
                <a:solidFill>
                  <a:srgbClr val="8b8b8b"/>
                </a:solidFill>
                <a:latin typeface="Calibri"/>
              </a:rPr>
              <a:t>19/04/21</a:t>
            </a:fld>
            <a:endParaRPr b="0" lang="es-E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DC3568A-3EF6-4F5A-A67A-89E14C1E5965}" type="slidenum">
              <a:rPr b="0" lang="es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es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s-ES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1" lang="es-ES" sz="2400" spc="-1" strike="noStrike">
                <a:solidFill>
                  <a:srgbClr val="c00000"/>
                </a:solidFill>
                <a:latin typeface="Calibri"/>
              </a:rPr>
              <a:t>The Third Conditional</a:t>
            </a:r>
            <a:endParaRPr b="0" lang="es-E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s-E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br/>
            <a:r>
              <a:rPr b="0" lang="es-ES" sz="2400" spc="-1" strike="noStrike">
                <a:solidFill>
                  <a:srgbClr val="00b050"/>
                </a:solidFill>
                <a:latin typeface="Calibri"/>
              </a:rPr>
              <a:t>If + past perfect, ... would + have + past participle</a:t>
            </a:r>
            <a:endParaRPr b="0" lang="es-E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s-ES" sz="2000" spc="-1" strike="noStrike">
                <a:solidFill>
                  <a:srgbClr val="00b050"/>
                </a:solidFill>
                <a:latin typeface="Calibri"/>
              </a:rPr>
              <a:t>(past perfect= had+ past participle)</a:t>
            </a:r>
            <a:endParaRPr b="0" lang="es-ES" sz="20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s-ES" sz="20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b="0" lang="es-ES" sz="20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br/>
            <a:r>
              <a:rPr b="0" lang="es-ES" sz="2400" spc="-1" strike="noStrike">
                <a:solidFill>
                  <a:srgbClr val="00b050"/>
                </a:solidFill>
                <a:latin typeface="Calibri"/>
              </a:rPr>
              <a:t>If</a:t>
            </a: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 I </a:t>
            </a:r>
            <a:r>
              <a:rPr b="0" lang="es-ES" sz="2400" spc="-1" strike="noStrike">
                <a:solidFill>
                  <a:srgbClr val="00b050"/>
                </a:solidFill>
                <a:latin typeface="Calibri"/>
              </a:rPr>
              <a:t>had gone </a:t>
            </a: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to bed early, I </a:t>
            </a:r>
            <a:r>
              <a:rPr b="0" lang="es-ES" sz="2400" spc="-1" strike="noStrike">
                <a:solidFill>
                  <a:srgbClr val="00b050"/>
                </a:solidFill>
                <a:latin typeface="Calibri"/>
              </a:rPr>
              <a:t>would have caught </a:t>
            </a:r>
            <a:r>
              <a:rPr b="0" lang="es-ES" sz="2400" spc="-1" strike="noStrike">
                <a:solidFill>
                  <a:srgbClr val="000000"/>
                </a:solidFill>
                <a:latin typeface="Calibri"/>
              </a:rPr>
              <a:t>the train.</a:t>
            </a:r>
            <a:endParaRPr b="0" lang="es-E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52388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</a:pPr>
            <a:r>
              <a:rPr b="0" lang="es-ES" sz="2800" spc="-1" strike="noStrike">
                <a:solidFill>
                  <a:srgbClr val="00b050"/>
                </a:solidFill>
                <a:latin typeface="Calibri"/>
              </a:rPr>
              <a:t>When do we use this conditional?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It talks about the past. It's used to describe a situation that didn't happen, and to imagine the result of this situation.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If 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 studied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, 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 have passed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the exam (but, really we know she didn't study and so she didn't pass)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If I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hadn't eaten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so much, I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wouldn't have felt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sick (but I did eat a lot, and so I did feel sick).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If we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 taken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a taxi, we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wouldn't have missed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the plane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wouldn't have been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tired if 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 gone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to bed earlier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 have become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a teacher if she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 gone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to university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would have been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on time for the interview if he </a:t>
            </a:r>
            <a:r>
              <a:rPr b="1" lang="es-ES" sz="2800" spc="-1" strike="noStrike">
                <a:solidFill>
                  <a:srgbClr val="0070c0"/>
                </a:solidFill>
                <a:latin typeface="Calibri"/>
              </a:rPr>
              <a:t>had left</a:t>
            </a:r>
            <a:r>
              <a:rPr b="0" lang="es-ES" sz="2800" spc="-1" strike="noStrike">
                <a:solidFill>
                  <a:srgbClr val="0070c0"/>
                </a:solidFill>
                <a:latin typeface="Calibri"/>
              </a:rPr>
              <a:t> the house at nine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s-ES" sz="4400" spc="-1" strike="noStrike">
                <a:solidFill>
                  <a:srgbClr val="000000"/>
                </a:solidFill>
                <a:latin typeface="Calibri Light"/>
              </a:rPr>
              <a:t>Exercises</a:t>
            </a:r>
            <a:endParaRPr b="0" lang="es-E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4318920" y="2148840"/>
            <a:ext cx="3812040" cy="32245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Marcador de contenido 3" descr=""/>
          <p:cNvPicPr/>
          <p:nvPr/>
        </p:nvPicPr>
        <p:blipFill>
          <a:blip r:embed="rId1"/>
          <a:stretch/>
        </p:blipFill>
        <p:spPr>
          <a:xfrm>
            <a:off x="369720" y="984600"/>
            <a:ext cx="11674440" cy="4571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239040" y="154800"/>
            <a:ext cx="11802600" cy="65412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8000"/>
          </a:bodyPr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Complete the sentences using the third conditional.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1. He didn't get the job. He couldn't buy a bigger flat.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If he'd got the job, _______________ a bigger flat.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2. You didn't say you were sorry. She left.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She wouldn't have left if _______________ you were sorry.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3. You didn't tell us earlier. We didn't do anything.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We could have done something _______________ us earlier.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4. You stopped quickly. We didn't crash.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If you hadn't stopped quickly, _______________ crashed.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5. You didn't listen to me. This happened.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This never would have happened if you _______________ to me.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6. You didn't apply for the job. You didn't get an interview.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You might _______________ if you'd applied for the job.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7. I went to the party. You persuaded me to go.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I wouldn't have _______________ me to go.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8. I didn't know she was coming. I didn’t wait for her.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= I would _______________ if I'd known she was coming.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225000" y="239040"/>
            <a:ext cx="11830680" cy="63583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1.- If you ________ (be) a professional basketball player, who_________ (you/play) for?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2.- If he _________ (not study) now, he won’t have time later.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3.- If Susan had taken the map, she ________ (not get) lost.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4.- Where would you go on holiday if you _________ (can) choose?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5.- The teacher _________ (be) angry if you didn’t do your homework.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6.- What _______ (you/ give) me if it were my birthday tomorrow?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7.- If we recycle more, there _________ (not be) so much rubbish.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8.- If they had something to eat, they __________ (not be) hungry.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9.- If we _________ (hear) the weather forecast, we wouldn’t have gone to the beach.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10.- What _________ (you/buy) if you had a credit card?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11.- If they ________ (not hurry) up, they will miss the film. 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Neat_Office/6.2.8.2$Windows_x86 LibreOffice_project/</Application>
  <Words>693</Words>
  <Paragraphs>55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2020-04-11T16:47:48Z</dcterms:created>
  <dc:creator>Robert Andras</dc:creator>
  <dc:description/>
  <dc:language>es-ES</dc:language>
  <cp:lastModifiedBy/>
  <dcterms:modified xsi:type="dcterms:W3CDTF">2021-04-19T14:22:59Z</dcterms:modified>
  <cp:revision>9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Panorámica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