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6" r:id="rId2"/>
    <p:sldId id="388" r:id="rId3"/>
    <p:sldId id="381" r:id="rId4"/>
    <p:sldId id="382" r:id="rId5"/>
    <p:sldId id="383" r:id="rId6"/>
    <p:sldId id="384" r:id="rId7"/>
    <p:sldId id="385" r:id="rId8"/>
    <p:sldId id="387" r:id="rId9"/>
    <p:sldId id="392" r:id="rId10"/>
    <p:sldId id="390" r:id="rId11"/>
    <p:sldId id="393" r:id="rId12"/>
    <p:sldId id="394" r:id="rId13"/>
    <p:sldId id="389" r:id="rId14"/>
    <p:sldId id="380" r:id="rId15"/>
    <p:sldId id="395" r:id="rId16"/>
    <p:sldId id="3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/>
    <p:restoredTop sz="94652"/>
  </p:normalViewPr>
  <p:slideViewPr>
    <p:cSldViewPr snapToGrid="0" snapToObjects="1">
      <p:cViewPr>
        <p:scale>
          <a:sx n="72" d="100"/>
          <a:sy n="72" d="100"/>
        </p:scale>
        <p:origin x="-3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20/04/21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20/04/21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20/04/21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20/04/21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20/04/21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20/04/21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20/04/21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20/04/21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20/04/21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20/04/21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20/04/21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20/04/21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232766-5D5D-1741-9112-20BB39C8F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7034" y="1793364"/>
            <a:ext cx="3355942" cy="3792718"/>
          </a:xfrm>
        </p:spPr>
        <p:txBody>
          <a:bodyPr>
            <a:normAutofit/>
          </a:bodyPr>
          <a:lstStyle/>
          <a:p>
            <a:endParaRPr lang="en-GB" sz="4800" dirty="0"/>
          </a:p>
          <a:p>
            <a:r>
              <a:rPr lang="en-GB" sz="2600" dirty="0"/>
              <a:t>Writing </a:t>
            </a:r>
          </a:p>
          <a:p>
            <a:r>
              <a:rPr lang="en-GB" sz="2600" dirty="0"/>
              <a:t>Review </a:t>
            </a:r>
          </a:p>
          <a:p>
            <a:endParaRPr lang="en-GB" sz="3200" dirty="0"/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Huw Owen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58" y="1521754"/>
            <a:ext cx="5032875" cy="46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lanning, </a:t>
            </a:r>
            <a:r>
              <a:rPr lang="en-US" sz="3200" dirty="0" smtClean="0"/>
              <a:t>the six steps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599" y="1697940"/>
            <a:ext cx="98106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Read task, underline content points.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Divide content points into paragraphs: Intro, décor, ambiance, service, food, recommendation.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WHAT do you want to say? Add your notes to each paragraph in simple form.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HOW are you going to say that? Brainstorm advanced grammar and vocabulary for each note.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800" dirty="0"/>
              <a:t>Forms and conventions: Title paragraph titles, fixed introduction.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Write! Remember </a:t>
            </a:r>
            <a:r>
              <a:rPr lang="en-GB" sz="2800" b="1" dirty="0"/>
              <a:t>word limit is: 220-260</a:t>
            </a:r>
            <a:r>
              <a:rPr lang="en-GB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49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760" y="224742"/>
            <a:ext cx="9601200" cy="1485900"/>
          </a:xfrm>
        </p:spPr>
        <p:txBody>
          <a:bodyPr/>
          <a:lstStyle/>
          <a:p>
            <a:r>
              <a:rPr lang="en-GB" b="1" dirty="0" smtClean="0"/>
              <a:t>Introduction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1760" y="1236535"/>
            <a:ext cx="1009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Personal </a:t>
            </a:r>
            <a:r>
              <a:rPr lang="en-GB" sz="2400" b="1" dirty="0"/>
              <a:t>anecdote </a:t>
            </a:r>
            <a:r>
              <a:rPr lang="en-GB" sz="2400" dirty="0"/>
              <a:t>to grab attention. Introduce name of book/film, restaurant + location, course, TV show etc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Seldom do I </a:t>
            </a:r>
            <a:r>
              <a:rPr lang="en-GB" sz="2400" dirty="0"/>
              <a:t>find the time to…, however when I do take time out of my hectic schedule, I like nothing more than</a:t>
            </a:r>
            <a:r>
              <a:rPr lang="en-GB" sz="2400" dirty="0" smtClean="0"/>
              <a:t>…</a:t>
            </a:r>
          </a:p>
          <a:p>
            <a:endParaRPr lang="en-GB" sz="2400" dirty="0"/>
          </a:p>
          <a:p>
            <a:r>
              <a:rPr lang="en-GB" sz="2400" b="1" dirty="0"/>
              <a:t>Being a</a:t>
            </a:r>
            <a:r>
              <a:rPr lang="en-GB" sz="2400" dirty="0"/>
              <a:t> bit of a </a:t>
            </a:r>
            <a:r>
              <a:rPr lang="en-GB" sz="2400" b="1" dirty="0"/>
              <a:t>film buff/book worm/</a:t>
            </a:r>
            <a:r>
              <a:rPr lang="en-GB" sz="2400" b="1" dirty="0" err="1"/>
              <a:t>foody</a:t>
            </a:r>
            <a:r>
              <a:rPr lang="en-GB" sz="2400" dirty="0"/>
              <a:t>, the news that … had opened a new restaurant/released a new film/book had me </a:t>
            </a:r>
            <a:r>
              <a:rPr lang="en-GB" sz="2400" b="1" dirty="0"/>
              <a:t>itching to try/see/read it</a:t>
            </a:r>
            <a:r>
              <a:rPr lang="en-GB" sz="2400" dirty="0"/>
              <a:t>. So last week I </a:t>
            </a:r>
            <a:r>
              <a:rPr lang="en-GB" sz="2400" b="1" dirty="0"/>
              <a:t>popped down </a:t>
            </a:r>
            <a:r>
              <a:rPr lang="en-GB" sz="2400" dirty="0"/>
              <a:t>with a friend </a:t>
            </a:r>
            <a:r>
              <a:rPr lang="en-GB" sz="2400" b="1" dirty="0"/>
              <a:t>to check it out</a:t>
            </a:r>
            <a:r>
              <a:rPr lang="en-GB" sz="2400" b="1" dirty="0" smtClean="0"/>
              <a:t>.</a:t>
            </a:r>
          </a:p>
          <a:p>
            <a:endParaRPr lang="en-GB" sz="2400" dirty="0"/>
          </a:p>
          <a:p>
            <a:r>
              <a:rPr lang="en-GB" sz="2400" b="1" dirty="0"/>
              <a:t>Having never seen/read/tried… </a:t>
            </a:r>
            <a:r>
              <a:rPr lang="en-GB" sz="2400" dirty="0"/>
              <a:t>before I approached … with a sense of trepidation, not knowing what to expect. Soon however, all my fears were allayed.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16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Grammar check </a:t>
            </a:r>
            <a:r>
              <a:rPr lang="en-GB" b="1" dirty="0" smtClean="0"/>
              <a:t>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3688" y="1851450"/>
            <a:ext cx="10374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Have you included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An inversion </a:t>
            </a:r>
            <a:r>
              <a:rPr lang="en-GB" sz="2800" dirty="0">
                <a:solidFill>
                  <a:srgbClr val="FF0000"/>
                </a:solidFill>
              </a:rPr>
              <a:t>(not only/no sooner/seldom)</a:t>
            </a:r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An inverted conditional </a:t>
            </a:r>
            <a:r>
              <a:rPr lang="en-GB" sz="2800" dirty="0">
                <a:solidFill>
                  <a:srgbClr val="FF0000"/>
                </a:solidFill>
              </a:rPr>
              <a:t>(Were we to…)</a:t>
            </a:r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A participle clause </a:t>
            </a:r>
            <a:r>
              <a:rPr lang="en-GB" sz="2800" dirty="0">
                <a:solidFill>
                  <a:srgbClr val="FF0000"/>
                </a:solidFill>
              </a:rPr>
              <a:t>(Being…/Having gone…)</a:t>
            </a:r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A double comparative </a:t>
            </a:r>
            <a:r>
              <a:rPr lang="en-GB" sz="2800" dirty="0">
                <a:solidFill>
                  <a:srgbClr val="FF0000"/>
                </a:solidFill>
              </a:rPr>
              <a:t>(The more we… the more)</a:t>
            </a:r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A cleft sentence </a:t>
            </a:r>
            <a:r>
              <a:rPr lang="en-GB" sz="2800" dirty="0">
                <a:solidFill>
                  <a:srgbClr val="FF0000"/>
                </a:solidFill>
              </a:rPr>
              <a:t>(What is most crucial is…)</a:t>
            </a:r>
          </a:p>
          <a:p>
            <a:pPr marL="457200" lvl="0" indent="-457200">
              <a:buFont typeface="Arial"/>
              <a:buChar char="•"/>
            </a:pPr>
            <a:r>
              <a:rPr lang="en-GB" sz="2800" dirty="0" smtClean="0"/>
              <a:t>Idioms </a:t>
            </a:r>
            <a:r>
              <a:rPr lang="en-GB" sz="2800" dirty="0" smtClean="0">
                <a:solidFill>
                  <a:srgbClr val="FF0000"/>
                </a:solidFill>
              </a:rPr>
              <a:t>(The new Star Wars films are a complete sell out)</a:t>
            </a:r>
          </a:p>
          <a:p>
            <a:pPr marL="457200" lvl="0" indent="-457200">
              <a:buFont typeface="Arial"/>
              <a:buChar char="•"/>
            </a:pPr>
            <a:r>
              <a:rPr lang="en-GB" sz="2800" dirty="0" smtClean="0"/>
              <a:t>Phrasal </a:t>
            </a:r>
            <a:r>
              <a:rPr lang="en-GB" sz="2800" dirty="0"/>
              <a:t>verbs </a:t>
            </a:r>
            <a:r>
              <a:rPr lang="en-GB" sz="2800" dirty="0" smtClean="0">
                <a:solidFill>
                  <a:srgbClr val="FF0000"/>
                </a:solidFill>
              </a:rPr>
              <a:t>(They could have cut out the last scene)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320005" cy="5135782"/>
          </a:xfrm>
        </p:spPr>
        <p:txBody>
          <a:bodyPr anchor="ctr"/>
          <a:lstStyle/>
          <a:p>
            <a:r>
              <a:rPr lang="en-US" dirty="0" smtClean="0"/>
              <a:t>Language and grammar for reviews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28474"/>
              </p:ext>
            </p:extLst>
          </p:nvPr>
        </p:nvGraphicFramePr>
        <p:xfrm>
          <a:off x="7021843" y="685800"/>
          <a:ext cx="36512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880100" imgH="8724900" progId="Word.Document.12">
                  <p:embed/>
                </p:oleObj>
              </mc:Choice>
              <mc:Fallback>
                <p:oleObj name="Document" r:id="rId3" imgW="5880100" imgH="872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21843" y="685800"/>
                        <a:ext cx="36512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75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F66C2-7C9E-9C47-81E4-3524EBA1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CCEDA-2BBC-C34E-9868-2F7A0DD9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7739"/>
            <a:ext cx="9601200" cy="44096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As with an article you need an exciting start to catch the reader’s attention. The introduction should also introduce the title and author of the book.</a:t>
            </a:r>
          </a:p>
          <a:p>
            <a:r>
              <a:rPr lang="en-GB" dirty="0"/>
              <a:t>As a child I used to dream of magical adventures in a fantasy world. I would close my eyes and imagine __________ (verb in gerund / noun)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Sitting in my _______ class I used to stare out the window daydreaming about _________.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I have always been a bit of a bookworm but the book that made the greatest impression on me was ______________.</a:t>
            </a:r>
          </a:p>
          <a:p>
            <a:endParaRPr lang="en-GB" dirty="0"/>
          </a:p>
          <a:p>
            <a:r>
              <a:rPr lang="en-GB" dirty="0"/>
              <a:t>The books of __________ (author's name) had a profound effect on me that will stay with me forever. One book in particular stands out, __________ (book name)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50920" r="-50920"/>
          <a:stretch>
            <a:fillRect/>
          </a:stretch>
        </p:blipFill>
        <p:spPr>
          <a:xfrm>
            <a:off x="-1803170" y="1667718"/>
            <a:ext cx="7482482" cy="279108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57" y="2432775"/>
            <a:ext cx="3880401" cy="2582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358" y="3714537"/>
            <a:ext cx="4279647" cy="28479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7385" y="476311"/>
            <a:ext cx="101945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might these people have chosen to watch films in these locations</a:t>
            </a:r>
          </a:p>
          <a:p>
            <a:r>
              <a:rPr lang="en-US" sz="2400" dirty="0" smtClean="0"/>
              <a:t>How might they be feeling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1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87385" y="476311"/>
            <a:ext cx="101945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might these people have chosen to read in these situations ?</a:t>
            </a:r>
          </a:p>
          <a:p>
            <a:r>
              <a:rPr lang="en-US" sz="2400" dirty="0" smtClean="0"/>
              <a:t>How might they be feeling?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39199" r="-39199"/>
          <a:stretch>
            <a:fillRect/>
          </a:stretch>
        </p:blipFill>
        <p:spPr>
          <a:xfrm>
            <a:off x="-1552110" y="1638882"/>
            <a:ext cx="7515828" cy="280352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0" y="2771754"/>
            <a:ext cx="4101227" cy="3005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527" y="4442405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2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6300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/>
              <a:t>WARMER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24" y="1721482"/>
            <a:ext cx="10639614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my friends and family absolutely </a:t>
            </a:r>
            <a:r>
              <a:rPr lang="en-US" sz="3200" dirty="0" smtClean="0">
                <a:solidFill>
                  <a:srgbClr val="FF0000"/>
                </a:solidFill>
              </a:rPr>
              <a:t>RAVED ABOUT</a:t>
            </a:r>
            <a:r>
              <a:rPr lang="en-US" sz="3200" dirty="0" smtClean="0"/>
              <a:t>________, but </a:t>
            </a:r>
            <a:r>
              <a:rPr lang="en-US" sz="3200" dirty="0" smtClean="0">
                <a:solidFill>
                  <a:schemeClr val="tx1"/>
                </a:solidFill>
              </a:rPr>
              <a:t>honestly</a:t>
            </a:r>
            <a:r>
              <a:rPr lang="en-US" sz="3200" dirty="0" smtClean="0">
                <a:solidFill>
                  <a:srgbClr val="FF0000"/>
                </a:solidFill>
              </a:rPr>
              <a:t> IT WASN</a:t>
            </a:r>
            <a:r>
              <a:rPr lang="mr-IN" sz="3200" dirty="0" smtClean="0">
                <a:solidFill>
                  <a:srgbClr val="FF0000"/>
                </a:solidFill>
              </a:rPr>
              <a:t>’</a:t>
            </a:r>
            <a:r>
              <a:rPr lang="en-US" sz="3200" dirty="0" smtClean="0">
                <a:solidFill>
                  <a:srgbClr val="FF0000"/>
                </a:solidFill>
              </a:rPr>
              <a:t>T MY CUP OF TEA. </a:t>
            </a:r>
          </a:p>
          <a:p>
            <a:r>
              <a:rPr lang="en-US" sz="3200" dirty="0" smtClean="0"/>
              <a:t>________ is one of the most </a:t>
            </a:r>
            <a:r>
              <a:rPr lang="en-US" sz="3200" dirty="0" smtClean="0">
                <a:solidFill>
                  <a:srgbClr val="FF0000"/>
                </a:solidFill>
              </a:rPr>
              <a:t>NAIL-BITING</a:t>
            </a:r>
            <a:r>
              <a:rPr lang="en-US" sz="3200" dirty="0" smtClean="0"/>
              <a:t> films I've seen in a long time. I cannot recommend it enough.</a:t>
            </a:r>
          </a:p>
          <a:p>
            <a:r>
              <a:rPr lang="en-US" sz="3200" dirty="0" smtClean="0"/>
              <a:t>You simple have to go to________ the food is </a:t>
            </a:r>
            <a:r>
              <a:rPr lang="en-US" sz="3200" dirty="0" smtClean="0">
                <a:solidFill>
                  <a:srgbClr val="FF0000"/>
                </a:solidFill>
              </a:rPr>
              <a:t>SCRUMPTIOUS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______ has to be one of the best book I've ever read. It was a </a:t>
            </a:r>
            <a:r>
              <a:rPr lang="en-US" sz="3200" dirty="0" smtClean="0">
                <a:solidFill>
                  <a:srgbClr val="FF0000"/>
                </a:solidFill>
              </a:rPr>
              <a:t>WHITE-KNUCKLE RIDE </a:t>
            </a:r>
            <a:r>
              <a:rPr lang="en-US" sz="3200" dirty="0" smtClean="0"/>
              <a:t>from beginning to end.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010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09" y="2918880"/>
            <a:ext cx="9601200" cy="1485900"/>
          </a:xfrm>
        </p:spPr>
        <p:txBody>
          <a:bodyPr/>
          <a:lstStyle/>
          <a:p>
            <a:r>
              <a:rPr lang="en-US" sz="6600" dirty="0" smtClean="0"/>
              <a:t>Speaking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431" y="205940"/>
            <a:ext cx="7055045" cy="3581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Do you ever read a review before choosing a film/TV program/book/game? why/why not</a:t>
            </a:r>
          </a:p>
          <a:p>
            <a:r>
              <a:rPr lang="en-US" sz="4400" dirty="0" smtClean="0"/>
              <a:t>What is the purpose of a review?</a:t>
            </a:r>
          </a:p>
          <a:p>
            <a:r>
              <a:rPr lang="en-US" sz="4400" dirty="0" smtClean="0"/>
              <a:t>Whose reviews do you trust most: from friends, review websites or experts? Why?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968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42108"/>
            <a:ext cx="9601200" cy="18263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action-packed      brutal       far-fetched       gloomy     gripping       moving       powerful predictable          pretentious          slow-moving           spectacular     stylish       subtle unconvincing            uninspired      witty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71600" y="1522273"/>
            <a:ext cx="10004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Decide which of the adjectives in the </a:t>
            </a:r>
            <a:r>
              <a:rPr lang="en-US" sz="2800" dirty="0" smtClean="0"/>
              <a:t>box  below </a:t>
            </a:r>
            <a:r>
              <a:rPr lang="en-US" sz="2800" dirty="0"/>
              <a:t>are used to praise, and which </a:t>
            </a:r>
            <a:r>
              <a:rPr lang="en-US" sz="2800" dirty="0" smtClean="0"/>
              <a:t>to </a:t>
            </a:r>
            <a:r>
              <a:rPr lang="en-US" sz="2800" dirty="0" err="1" smtClean="0"/>
              <a:t>criticise</a:t>
            </a:r>
            <a:r>
              <a:rPr lang="en-US" sz="2800" dirty="0"/>
              <a:t>.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Then </a:t>
            </a:r>
            <a:r>
              <a:rPr lang="en-US" sz="2800" dirty="0"/>
              <a:t>add an adverb to </a:t>
            </a:r>
            <a:r>
              <a:rPr lang="en-US" sz="2800" dirty="0" smtClean="0"/>
              <a:t>intensify each </a:t>
            </a:r>
            <a:r>
              <a:rPr lang="en-US" sz="2800" dirty="0"/>
              <a:t>adjective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Example: action packed – to praise, </a:t>
            </a:r>
            <a:r>
              <a:rPr lang="en-US" sz="2800" dirty="0" smtClean="0">
                <a:solidFill>
                  <a:srgbClr val="FF0000"/>
                </a:solidFill>
              </a:rPr>
              <a:t>incredibly action</a:t>
            </a:r>
            <a:r>
              <a:rPr lang="en-US" sz="2800" dirty="0">
                <a:solidFill>
                  <a:srgbClr val="FF0000"/>
                </a:solidFill>
              </a:rPr>
              <a:t>-packed</a:t>
            </a:r>
          </a:p>
        </p:txBody>
      </p:sp>
    </p:spTree>
    <p:extLst>
      <p:ext uri="{BB962C8B-B14F-4D97-AF65-F5344CB8AC3E}">
        <p14:creationId xmlns:p14="http://schemas.microsoft.com/office/powerpoint/2010/main" val="256409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TASK: </a:t>
            </a:r>
            <a:r>
              <a:rPr lang="en-US" sz="2800" dirty="0"/>
              <a:t>Note down three films or TV series </a:t>
            </a:r>
            <a:r>
              <a:rPr lang="en-US" sz="2800" dirty="0" smtClean="0"/>
              <a:t>you would recommend</a:t>
            </a:r>
            <a:r>
              <a:rPr lang="en-US" sz="2800" dirty="0"/>
              <a:t>, and three you </a:t>
            </a:r>
            <a:r>
              <a:rPr lang="en-US" sz="2800" dirty="0" smtClean="0"/>
              <a:t>wouldn’t. Tell </a:t>
            </a:r>
            <a:r>
              <a:rPr lang="en-US" sz="2800" dirty="0"/>
              <a:t>your partner about them using </a:t>
            </a:r>
            <a:r>
              <a:rPr lang="en-US" sz="2800" dirty="0" smtClean="0"/>
              <a:t>the expressions </a:t>
            </a:r>
            <a:r>
              <a:rPr lang="en-US" sz="2800" dirty="0"/>
              <a:t>in the box plus the to-infinitive</a:t>
            </a:r>
            <a:br>
              <a:rPr lang="en-US" sz="2800" dirty="0"/>
            </a:br>
            <a:r>
              <a:rPr lang="en-US" sz="2800" dirty="0"/>
              <a:t>or </a:t>
            </a:r>
            <a:r>
              <a:rPr lang="mr-IN" sz="2800" dirty="0" smtClean="0"/>
              <a:t>–</a:t>
            </a:r>
            <a:r>
              <a:rPr lang="en-US" sz="2800" dirty="0" err="1" smtClean="0"/>
              <a:t>ing</a:t>
            </a:r>
            <a:r>
              <a:rPr lang="en-US" sz="2800" dirty="0" smtClean="0"/>
              <a:t>. Give </a:t>
            </a:r>
            <a:r>
              <a:rPr lang="en-US" sz="2800" dirty="0"/>
              <a:t>reasons using phrases from Exercise 1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Example: I would </a:t>
            </a:r>
            <a:r>
              <a:rPr lang="en-US" sz="2800" dirty="0" smtClean="0">
                <a:solidFill>
                  <a:srgbClr val="FF0000"/>
                </a:solidFill>
              </a:rPr>
              <a:t>definitely recommend watching Mr. Bean. </a:t>
            </a:r>
            <a:r>
              <a:rPr lang="en-US" sz="2800" dirty="0">
                <a:solidFill>
                  <a:srgbClr val="FF0000"/>
                </a:solidFill>
              </a:rPr>
              <a:t>It is </a:t>
            </a:r>
            <a:r>
              <a:rPr lang="en-US" sz="2800" dirty="0" smtClean="0">
                <a:solidFill>
                  <a:srgbClr val="FF0000"/>
                </a:solidFill>
              </a:rPr>
              <a:t>totally convincing </a:t>
            </a:r>
            <a:r>
              <a:rPr lang="en-US" sz="2800" dirty="0">
                <a:solidFill>
                  <a:srgbClr val="FF0000"/>
                </a:solidFill>
              </a:rPr>
              <a:t>and extremely powerful.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06" y="3705203"/>
            <a:ext cx="6835888" cy="26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TASK: </a:t>
            </a:r>
            <a:r>
              <a:rPr lang="en-US" sz="2800" dirty="0" smtClean="0"/>
              <a:t>Look </a:t>
            </a:r>
            <a:r>
              <a:rPr lang="en-US" sz="2800" dirty="0"/>
              <a:t>at the exam task and answer the questions.</a:t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</a:t>
            </a:r>
            <a:r>
              <a:rPr lang="en-US" sz="2800" dirty="0"/>
              <a:t>do you have to review?</a:t>
            </a:r>
            <a:br>
              <a:rPr lang="en-US" sz="2800" dirty="0"/>
            </a:br>
            <a:r>
              <a:rPr lang="en-US" sz="2800" dirty="0" smtClean="0"/>
              <a:t>Who </a:t>
            </a:r>
            <a:r>
              <a:rPr lang="en-US" sz="2800" dirty="0"/>
              <a:t>are you writing for and why do they want a review?</a:t>
            </a:r>
            <a:br>
              <a:rPr lang="en-US" sz="2800" dirty="0"/>
            </a:br>
            <a:r>
              <a:rPr lang="en-US" sz="2800" dirty="0" smtClean="0"/>
              <a:t>What </a:t>
            </a:r>
            <a:r>
              <a:rPr lang="en-US" sz="2800" dirty="0"/>
              <a:t>must you do in your review?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19" y="2764925"/>
            <a:ext cx="8830958" cy="39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1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85" y="355600"/>
            <a:ext cx="5930372" cy="580614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TASK: 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dirty="0" smtClean="0"/>
              <a:t>Quickly </a:t>
            </a:r>
            <a:r>
              <a:rPr lang="en-US" sz="4000" dirty="0"/>
              <a:t>read the model review </a:t>
            </a:r>
            <a:r>
              <a:rPr lang="en-US" sz="4000" dirty="0" smtClean="0"/>
              <a:t>and </a:t>
            </a:r>
            <a:r>
              <a:rPr lang="en-US" sz="4000" dirty="0"/>
              <a:t>answer the questions.</a:t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1 </a:t>
            </a:r>
            <a:r>
              <a:rPr lang="en-US" sz="4000" dirty="0"/>
              <a:t>Did the reviewer enjoy watching</a:t>
            </a:r>
            <a:br>
              <a:rPr lang="en-US" sz="4000" dirty="0"/>
            </a:br>
            <a:r>
              <a:rPr lang="en-US" sz="4000" dirty="0"/>
              <a:t>a) </a:t>
            </a:r>
            <a:r>
              <a:rPr lang="en-US" sz="4000" dirty="0" err="1"/>
              <a:t>Goldfinger</a:t>
            </a:r>
            <a:r>
              <a:rPr lang="en-US" sz="4000" dirty="0"/>
              <a:t> b) </a:t>
            </a:r>
            <a:r>
              <a:rPr lang="en-US" sz="4000" dirty="0" err="1"/>
              <a:t>Skyfall</a:t>
            </a:r>
            <a:r>
              <a:rPr lang="en-US" sz="4000" dirty="0"/>
              <a:t>?</a:t>
            </a:r>
            <a:br>
              <a:rPr lang="en-US" sz="4000" dirty="0"/>
            </a:br>
            <a:r>
              <a:rPr lang="en-US" sz="4000" dirty="0"/>
              <a:t>2 Which does the reviewer particularly recommend?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56" y="355600"/>
            <a:ext cx="25527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109" y="38059"/>
            <a:ext cx="5930372" cy="580614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TASK: </a:t>
            </a:r>
            <a:r>
              <a:rPr lang="en-US" sz="2400" dirty="0" smtClean="0"/>
              <a:t>Answer </a:t>
            </a:r>
            <a:r>
              <a:rPr lang="en-US" sz="2400" dirty="0"/>
              <a:t>the questions about the </a:t>
            </a:r>
            <a:r>
              <a:rPr lang="en-US" sz="2400" dirty="0" smtClean="0"/>
              <a:t>model review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smtClean="0"/>
              <a:t>1 </a:t>
            </a:r>
            <a:r>
              <a:rPr lang="en-US" sz="2400" dirty="0"/>
              <a:t>In which paragraph(s) does the writer:</a:t>
            </a:r>
            <a:br>
              <a:rPr lang="en-US" sz="2400" dirty="0"/>
            </a:br>
            <a:r>
              <a:rPr lang="en-US" sz="2400" dirty="0"/>
              <a:t>• give a synopsis of each film?</a:t>
            </a:r>
            <a:br>
              <a:rPr lang="en-US" sz="2400" dirty="0"/>
            </a:br>
            <a:r>
              <a:rPr lang="en-US" sz="2400" dirty="0"/>
              <a:t>• make recommendations?</a:t>
            </a:r>
            <a:br>
              <a:rPr lang="en-US" sz="2400" dirty="0"/>
            </a:br>
            <a:r>
              <a:rPr lang="en-US" sz="2400" dirty="0"/>
              <a:t>• give a little background information?</a:t>
            </a:r>
            <a:br>
              <a:rPr lang="en-US" sz="2400" dirty="0"/>
            </a:br>
            <a:r>
              <a:rPr lang="en-US" sz="2400" dirty="0"/>
              <a:t>• mention characters in both films?</a:t>
            </a:r>
            <a:br>
              <a:rPr lang="en-US" sz="2400" dirty="0"/>
            </a:br>
            <a:r>
              <a:rPr lang="en-US" sz="2400" dirty="0"/>
              <a:t>• aim to catch the reader’s attention?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dirty="0" err="1"/>
              <a:t>criticise</a:t>
            </a:r>
            <a:r>
              <a:rPr lang="en-US" sz="2400" dirty="0"/>
              <a:t> both films?</a:t>
            </a:r>
            <a:br>
              <a:rPr lang="en-US" sz="2400" dirty="0"/>
            </a:br>
            <a:r>
              <a:rPr lang="en-US" sz="2400" dirty="0"/>
              <a:t>• praise both films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2400" dirty="0" smtClean="0"/>
              <a:t>2 </a:t>
            </a:r>
            <a:r>
              <a:rPr lang="en-US" sz="2400" dirty="0"/>
              <a:t>According to the reviewer, what similarities are there between the</a:t>
            </a:r>
            <a:br>
              <a:rPr lang="en-US" sz="2400" dirty="0"/>
            </a:br>
            <a:r>
              <a:rPr lang="en-US" sz="2400" dirty="0"/>
              <a:t>films? What contrasts are there?</a:t>
            </a:r>
            <a:br>
              <a:rPr lang="en-US" sz="2400" dirty="0"/>
            </a:br>
            <a:r>
              <a:rPr lang="en-US" sz="2400" dirty="0"/>
              <a:t>3 What examples are there of adverb/adjective collocations?</a:t>
            </a:r>
            <a:br>
              <a:rPr lang="en-US" sz="2400" dirty="0"/>
            </a:br>
            <a:r>
              <a:rPr lang="en-US" sz="2400" dirty="0"/>
              <a:t>4 What style is the review written in?</a:t>
            </a:r>
            <a:br>
              <a:rPr lang="en-US" sz="2400" dirty="0"/>
            </a:br>
            <a:r>
              <a:rPr lang="en-US" sz="2400" dirty="0"/>
              <a:t>5 What expressions give the reviewer’s own opinions?</a:t>
            </a:r>
            <a:br>
              <a:rPr lang="en-US" sz="2400" dirty="0"/>
            </a:br>
            <a:r>
              <a:rPr lang="en-US" sz="2400" dirty="0"/>
              <a:t>6 Does the review make you want to watch either of the films (again)?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56" y="355600"/>
            <a:ext cx="25527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8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772631"/>
            <a:ext cx="93873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Register</a:t>
            </a:r>
            <a:r>
              <a:rPr lang="en-GB" sz="3200" dirty="0"/>
              <a:t>: Informal/</a:t>
            </a:r>
            <a:r>
              <a:rPr lang="en-GB" sz="3200" dirty="0" smtClean="0"/>
              <a:t>neutral</a:t>
            </a:r>
          </a:p>
          <a:p>
            <a:endParaRPr lang="en-GB" sz="3200" dirty="0"/>
          </a:p>
          <a:p>
            <a:r>
              <a:rPr lang="en-GB" sz="3200" b="1" dirty="0"/>
              <a:t>Use</a:t>
            </a:r>
            <a:r>
              <a:rPr lang="en-GB" sz="3200" dirty="0"/>
              <a:t>: all your colourful vocabulary</a:t>
            </a:r>
            <a:r>
              <a:rPr lang="en-GB" sz="3200" dirty="0" smtClean="0"/>
              <a:t>: Phrasal </a:t>
            </a:r>
            <a:r>
              <a:rPr lang="en-GB" sz="3200" dirty="0"/>
              <a:t>verbs/idioms/impressive collocations</a:t>
            </a:r>
            <a:r>
              <a:rPr lang="en-GB" sz="3200" dirty="0" smtClean="0"/>
              <a:t>.</a:t>
            </a:r>
          </a:p>
          <a:p>
            <a:endParaRPr lang="en-GB" sz="3200" dirty="0" smtClean="0"/>
          </a:p>
          <a:p>
            <a:r>
              <a:rPr lang="en-GB" sz="3200" b="1" dirty="0"/>
              <a:t>Forms and conventions</a:t>
            </a:r>
            <a:r>
              <a:rPr lang="en-GB" sz="3200" dirty="0" smtClean="0"/>
              <a:t>: Title</a:t>
            </a:r>
            <a:r>
              <a:rPr lang="en-GB" sz="3200" dirty="0"/>
              <a:t>: for films/books/restaurants use the name/title or if think up an imaginative title using an idiom/expression. </a:t>
            </a:r>
            <a:r>
              <a:rPr lang="en-GB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49794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710</Words>
  <Application>Microsoft Macintosh PowerPoint</Application>
  <PresentationFormat>Custom</PresentationFormat>
  <Paragraphs>71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Crop</vt:lpstr>
      <vt:lpstr>Document</vt:lpstr>
      <vt:lpstr>PowerPoint Presentation</vt:lpstr>
      <vt:lpstr>WARMER</vt:lpstr>
      <vt:lpstr>Speaking</vt:lpstr>
      <vt:lpstr>Language  </vt:lpstr>
      <vt:lpstr>TASK: Note down three films or TV series you would recommend, and three you wouldn’t. Tell your partner about them using the expressions in the box plus the to-infinitive or –ing. Give reasons using phrases from Exercise 1.  Example: I would definitely recommend watching Mr. Bean. It is totally convincing and extremely powerful.</vt:lpstr>
      <vt:lpstr>TASK: Look at the exam task and answer the questions.  What do you have to review? Who are you writing for and why do they want a review? What must you do in your review?</vt:lpstr>
      <vt:lpstr>TASK:   Quickly read the model review and answer the questions.  1 Did the reviewer enjoy watching a) Goldfinger b) Skyfall? 2 Which does the reviewer particularly recommend? </vt:lpstr>
      <vt:lpstr>TASK: Answer the questions about the model review. 1 In which paragraph(s) does the writer: • give a synopsis of each film? • make recommendations? • give a little background information? • mention characters in both films? • aim to catch the reader’s attention? • criticise both films? • praise both films? 2 According to the reviewer, what similarities are there between the films? What contrasts are there? 3 What examples are there of adverb/adjective collocations? 4 What style is the review written in? 5 What expressions give the reviewer’s own opinions? 6 Does the review make you want to watch either of the films (again)?</vt:lpstr>
      <vt:lpstr>A review</vt:lpstr>
      <vt:lpstr>Planning, the six steps  </vt:lpstr>
      <vt:lpstr>Introduction </vt:lpstr>
      <vt:lpstr>Grammar check list</vt:lpstr>
      <vt:lpstr>Language and grammar for reviews</vt:lpstr>
      <vt:lpstr>Introduction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Owen</dc:creator>
  <cp:lastModifiedBy>Holly Shepherd</cp:lastModifiedBy>
  <cp:revision>18</cp:revision>
  <dcterms:created xsi:type="dcterms:W3CDTF">2020-11-26T11:42:30Z</dcterms:created>
  <dcterms:modified xsi:type="dcterms:W3CDTF">2021-04-20T06:53:18Z</dcterms:modified>
</cp:coreProperties>
</file>