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25/02/2019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25/02/2019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25/02/2019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25/02/2019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25/02/2019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pPr/>
              <a:t>25/02/2019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pPr/>
              <a:t>25/02/2019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pPr/>
              <a:t>25/02/2019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25/02/2019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25/02/2019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25/02/2019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pPr/>
              <a:t>25/02/2019</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englishpracticeonline.com/causative-verbs-exercises/" TargetMode="External"/><Relationship Id="rId2" Type="http://schemas.openxmlformats.org/officeDocument/2006/relationships/hyperlink" Target="https://www.tolearnenglish.com/exercises/exercise-english-2/exercise-english-119087.php" TargetMode="External"/><Relationship Id="rId1" Type="http://schemas.openxmlformats.org/officeDocument/2006/relationships/slideLayout" Target="../slideLayouts/slideLayout2.xml"/><Relationship Id="rId4" Type="http://schemas.openxmlformats.org/officeDocument/2006/relationships/hyperlink" Target="https://www.youtube.com/watch?v=o0YOITIDdKY"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428596" y="285728"/>
            <a:ext cx="8286808" cy="6286544"/>
          </a:xfrm>
        </p:spPr>
        <p:txBody>
          <a:bodyPr/>
          <a:lstStyle/>
          <a:p>
            <a:r>
              <a:rPr lang="es-ES" b="1" dirty="0" err="1" smtClean="0"/>
              <a:t>The</a:t>
            </a:r>
            <a:r>
              <a:rPr lang="es-ES" b="1" dirty="0" smtClean="0"/>
              <a:t> </a:t>
            </a:r>
            <a:r>
              <a:rPr lang="es-ES" b="1" dirty="0" err="1" smtClean="0"/>
              <a:t>causative</a:t>
            </a:r>
            <a:endParaRPr lang="es-ES" b="1" dirty="0" smtClean="0"/>
          </a:p>
          <a:p>
            <a:r>
              <a:rPr lang="en-US" dirty="0" smtClean="0"/>
              <a:t>We use a causative verb when we want to talk about something that someone else did for us or for another person. It means that the subject caused the action to happen, but didn't do it themselves. Maybe they paid, or asked, or persuaded the other person to do it. </a:t>
            </a:r>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dirty="0" smtClean="0"/>
              <a:t>More information and exercises</a:t>
            </a:r>
            <a:endParaRPr lang="es-ES" dirty="0"/>
          </a:p>
        </p:txBody>
      </p:sp>
      <p:sp>
        <p:nvSpPr>
          <p:cNvPr id="3" name="2 Marcador de contenido"/>
          <p:cNvSpPr>
            <a:spLocks noGrp="1"/>
          </p:cNvSpPr>
          <p:nvPr>
            <p:ph idx="1"/>
          </p:nvPr>
        </p:nvSpPr>
        <p:spPr/>
        <p:txBody>
          <a:bodyPr/>
          <a:lstStyle/>
          <a:p>
            <a:r>
              <a:rPr lang="es-ES" dirty="0" smtClean="0">
                <a:hlinkClick r:id="rId2"/>
              </a:rPr>
              <a:t>https://</a:t>
            </a:r>
            <a:r>
              <a:rPr lang="es-ES" dirty="0" smtClean="0">
                <a:hlinkClick r:id="rId2"/>
              </a:rPr>
              <a:t>www.tolearnenglish.com/exercises/exercise-english-2/exercise-english-119087.php</a:t>
            </a:r>
            <a:endParaRPr lang="es-ES" dirty="0" smtClean="0"/>
          </a:p>
          <a:p>
            <a:endParaRPr lang="en-US" dirty="0" smtClean="0"/>
          </a:p>
          <a:p>
            <a:r>
              <a:rPr lang="es-ES" dirty="0" smtClean="0">
                <a:hlinkClick r:id="rId3"/>
              </a:rPr>
              <a:t>https://www.englishpracticeonline.com/causative-verbs-exercises</a:t>
            </a:r>
            <a:r>
              <a:rPr lang="es-ES" dirty="0" smtClean="0">
                <a:hlinkClick r:id="rId3"/>
              </a:rPr>
              <a:t>/</a:t>
            </a:r>
            <a:endParaRPr lang="es-ES" dirty="0" smtClean="0"/>
          </a:p>
          <a:p>
            <a:endParaRPr lang="en-US" dirty="0" smtClean="0"/>
          </a:p>
          <a:p>
            <a:r>
              <a:rPr lang="es-ES" smtClean="0">
                <a:hlinkClick r:id="rId4"/>
              </a:rPr>
              <a:t>https</a:t>
            </a:r>
            <a:r>
              <a:rPr lang="es-ES" smtClean="0">
                <a:hlinkClick r:id="rId4"/>
              </a:rPr>
              <a:t>://</a:t>
            </a:r>
            <a:r>
              <a:rPr lang="es-ES" smtClean="0">
                <a:hlinkClick r:id="rId4"/>
              </a:rPr>
              <a:t>www.youtube.com/watch?v=o0YOITIDdKY</a:t>
            </a:r>
            <a:endParaRPr lang="es-ES" smtClean="0"/>
          </a:p>
          <a:p>
            <a:endParaRPr lang="es-E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9144000" cy="6858000"/>
          </a:xfrm>
        </p:spPr>
        <p:txBody>
          <a:bodyPr/>
          <a:lstStyle/>
          <a:p>
            <a:r>
              <a:rPr lang="en-US" dirty="0" smtClean="0"/>
              <a:t>For example, we can say</a:t>
            </a:r>
            <a:r>
              <a:rPr lang="en-US" dirty="0" smtClean="0"/>
              <a:t>:</a:t>
            </a:r>
          </a:p>
          <a:p>
            <a:pPr>
              <a:buNone/>
            </a:pPr>
            <a:r>
              <a:rPr lang="en-US" dirty="0" smtClean="0"/>
              <a:t>I </a:t>
            </a:r>
            <a:r>
              <a:rPr lang="en-US" dirty="0" smtClean="0"/>
              <a:t>cleaned my house. (This means I cleaned it myself</a:t>
            </a:r>
            <a:r>
              <a:rPr lang="en-US" dirty="0" smtClean="0"/>
              <a:t>).</a:t>
            </a:r>
          </a:p>
          <a:p>
            <a:pPr>
              <a:buNone/>
            </a:pPr>
            <a:endParaRPr lang="en-US" dirty="0" smtClean="0"/>
          </a:p>
          <a:p>
            <a:r>
              <a:rPr lang="en-US" dirty="0" smtClean="0"/>
              <a:t>If I paid someone to clean it, of course I can say</a:t>
            </a:r>
            <a:r>
              <a:rPr lang="en-US" dirty="0" smtClean="0"/>
              <a:t>:</a:t>
            </a:r>
          </a:p>
          <a:p>
            <a:pPr>
              <a:buNone/>
            </a:pPr>
            <a:r>
              <a:rPr lang="en-US" dirty="0" smtClean="0"/>
              <a:t>A </a:t>
            </a:r>
            <a:r>
              <a:rPr lang="en-US" dirty="0" smtClean="0"/>
              <a:t>cleaner cleaned my house</a:t>
            </a:r>
            <a:r>
              <a:rPr lang="en-US" dirty="0" smtClean="0"/>
              <a:t>.</a:t>
            </a:r>
          </a:p>
          <a:p>
            <a:pPr>
              <a:buNone/>
            </a:pPr>
            <a:endParaRPr lang="en-US" dirty="0" smtClean="0"/>
          </a:p>
          <a:p>
            <a:pPr>
              <a:buNone/>
            </a:pPr>
            <a:endParaRPr lang="en-US" dirty="0" smtClean="0"/>
          </a:p>
          <a:p>
            <a:r>
              <a:rPr lang="en-US" dirty="0" smtClean="0"/>
              <a:t>But, another way is to use a causative </a:t>
            </a:r>
            <a:r>
              <a:rPr lang="en-US" dirty="0" smtClean="0"/>
              <a:t>construction.</a:t>
            </a:r>
          </a:p>
          <a:p>
            <a:pPr>
              <a:buNone/>
            </a:pPr>
            <a:r>
              <a:rPr lang="en-US" dirty="0" smtClean="0"/>
              <a:t>So </a:t>
            </a:r>
            <a:r>
              <a:rPr lang="en-US" dirty="0" smtClean="0"/>
              <a:t>I can also </a:t>
            </a:r>
            <a:r>
              <a:rPr lang="en-US" dirty="0" err="1" smtClean="0"/>
              <a:t>say:I</a:t>
            </a:r>
            <a:r>
              <a:rPr lang="en-US" dirty="0" smtClean="0"/>
              <a:t> had my house cleaned.</a:t>
            </a:r>
          </a:p>
          <a:p>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214290"/>
            <a:ext cx="8643998" cy="6429420"/>
          </a:xfrm>
        </p:spPr>
        <p:txBody>
          <a:bodyPr/>
          <a:lstStyle/>
          <a:p>
            <a:endParaRPr lang="en-US" dirty="0" smtClean="0"/>
          </a:p>
          <a:p>
            <a:endParaRPr lang="en-US" dirty="0" smtClean="0"/>
          </a:p>
          <a:p>
            <a:r>
              <a:rPr lang="en-US" dirty="0" smtClean="0"/>
              <a:t>In </a:t>
            </a:r>
            <a:r>
              <a:rPr lang="en-US" dirty="0" smtClean="0"/>
              <a:t>a sense, using a causative verb is similar to using a passive. The important thing is that the house is now clean. We don't focus on who did the cleaning.</a:t>
            </a:r>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214290"/>
            <a:ext cx="8643998" cy="6357982"/>
          </a:xfrm>
        </p:spPr>
        <p:txBody>
          <a:bodyPr/>
          <a:lstStyle/>
          <a:p>
            <a:r>
              <a:rPr lang="en-US" b="1" dirty="0" smtClean="0"/>
              <a:t>Have + object + past participle (have something done)</a:t>
            </a:r>
            <a:r>
              <a:rPr lang="en-US" dirty="0" smtClean="0"/>
              <a:t/>
            </a:r>
            <a:br>
              <a:rPr lang="en-US" dirty="0" smtClean="0"/>
            </a:br>
            <a:r>
              <a:rPr lang="en-US" dirty="0" smtClean="0"/>
              <a:t/>
            </a:r>
            <a:br>
              <a:rPr lang="en-US" dirty="0" smtClean="0"/>
            </a:br>
            <a:r>
              <a:rPr lang="en-US" dirty="0" smtClean="0"/>
              <a:t>We usually use 'have something done' when we are talking about paying someone to do something for us. It's often used for services. The form is 'subject + have + object + past </a:t>
            </a:r>
            <a:r>
              <a:rPr lang="en-US" dirty="0" smtClean="0"/>
              <a:t>participle.</a:t>
            </a:r>
          </a:p>
          <a:p>
            <a:r>
              <a:rPr lang="en-US" dirty="0" smtClean="0"/>
              <a:t>I </a:t>
            </a:r>
            <a:r>
              <a:rPr lang="en-US" dirty="0" smtClean="0"/>
              <a:t>had my car washed.</a:t>
            </a:r>
          </a:p>
          <a:p>
            <a:r>
              <a:rPr lang="en-US" dirty="0" smtClean="0"/>
              <a:t>John will have his house painted.</a:t>
            </a:r>
          </a:p>
          <a:p>
            <a:pPr>
              <a:buNone/>
            </a:pPr>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214290"/>
            <a:ext cx="8643998" cy="6429420"/>
          </a:xfrm>
        </p:spPr>
        <p:txBody>
          <a:bodyPr/>
          <a:lstStyle/>
          <a:p>
            <a:r>
              <a:rPr lang="en-US" b="1" dirty="0" smtClean="0"/>
              <a:t>Get + object + past participle (get something done)</a:t>
            </a:r>
            <a:r>
              <a:rPr lang="en-US" dirty="0" smtClean="0"/>
              <a:t/>
            </a:r>
            <a:br>
              <a:rPr lang="en-US" dirty="0" smtClean="0"/>
            </a:br>
            <a:r>
              <a:rPr lang="en-US" dirty="0" smtClean="0"/>
              <a:t/>
            </a:r>
            <a:br>
              <a:rPr lang="en-US" dirty="0" smtClean="0"/>
            </a:br>
            <a:r>
              <a:rPr lang="en-US" dirty="0" smtClean="0"/>
              <a:t>We can also use 'subject + get + object + past participle'. This has the same meaning as 'have', but is less </a:t>
            </a:r>
            <a:r>
              <a:rPr lang="en-US" dirty="0" err="1" smtClean="0"/>
              <a:t>formal.The</a:t>
            </a:r>
            <a:r>
              <a:rPr lang="en-US" dirty="0" smtClean="0"/>
              <a:t> students get their essays checked.</a:t>
            </a:r>
          </a:p>
          <a:p>
            <a:r>
              <a:rPr lang="en-US" dirty="0" smtClean="0"/>
              <a:t>I'll get my hair cut next week.</a:t>
            </a:r>
          </a:p>
          <a:p>
            <a:r>
              <a:rPr lang="en-US" dirty="0" smtClean="0"/>
              <a:t>He got his washing machine fixed.</a:t>
            </a:r>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439718"/>
          </a:xfrm>
        </p:spPr>
        <p:txBody>
          <a:bodyPr>
            <a:normAutofit fontScale="90000"/>
          </a:bodyPr>
          <a:lstStyle/>
          <a:p>
            <a:r>
              <a:rPr lang="es-ES" dirty="0" err="1" smtClean="0"/>
              <a:t>Exercises</a:t>
            </a:r>
            <a:endParaRPr lang="es-ES" dirty="0"/>
          </a:p>
        </p:txBody>
      </p:sp>
      <p:sp>
        <p:nvSpPr>
          <p:cNvPr id="3" name="2 Marcador de contenido"/>
          <p:cNvSpPr>
            <a:spLocks noGrp="1"/>
          </p:cNvSpPr>
          <p:nvPr>
            <p:ph idx="1"/>
          </p:nvPr>
        </p:nvSpPr>
        <p:spPr>
          <a:xfrm>
            <a:off x="285720" y="1142984"/>
            <a:ext cx="8643998" cy="5500726"/>
          </a:xfrm>
        </p:spPr>
        <p:txBody>
          <a:bodyPr>
            <a:normAutofit fontScale="92500" lnSpcReduction="10000"/>
          </a:bodyPr>
          <a:lstStyle/>
          <a:p>
            <a:pPr>
              <a:buNone/>
            </a:pPr>
            <a:r>
              <a:rPr lang="en-US" dirty="0" smtClean="0"/>
              <a:t>    1</a:t>
            </a:r>
            <a:r>
              <a:rPr lang="en-US" dirty="0" smtClean="0"/>
              <a:t>) I washed my car. (have)</a:t>
            </a:r>
            <a:br>
              <a:rPr lang="en-US" dirty="0" smtClean="0"/>
            </a:br>
            <a:r>
              <a:rPr lang="en-US" dirty="0" smtClean="0"/>
              <a:t>2</a:t>
            </a:r>
            <a:r>
              <a:rPr lang="en-US" dirty="0" smtClean="0"/>
              <a:t>) I cut my hair. (get)</a:t>
            </a:r>
            <a:br>
              <a:rPr lang="en-US" dirty="0" smtClean="0"/>
            </a:br>
            <a:r>
              <a:rPr lang="en-US" dirty="0" smtClean="0"/>
              <a:t>3</a:t>
            </a:r>
            <a:r>
              <a:rPr lang="en-US" dirty="0" smtClean="0"/>
              <a:t>) I typed the documents. (have)</a:t>
            </a:r>
            <a:br>
              <a:rPr lang="en-US" dirty="0" smtClean="0"/>
            </a:br>
            <a:r>
              <a:rPr lang="en-US" dirty="0" smtClean="0"/>
              <a:t>4</a:t>
            </a:r>
            <a:r>
              <a:rPr lang="en-US" dirty="0" smtClean="0"/>
              <a:t>) I fixed the washing machine. (get)</a:t>
            </a:r>
            <a:br>
              <a:rPr lang="en-US" dirty="0" smtClean="0"/>
            </a:br>
            <a:r>
              <a:rPr lang="en-US" dirty="0" smtClean="0"/>
              <a:t>5</a:t>
            </a:r>
            <a:r>
              <a:rPr lang="en-US" dirty="0" smtClean="0"/>
              <a:t>) I cut the grass. (have)</a:t>
            </a:r>
            <a:br>
              <a:rPr lang="en-US" dirty="0" smtClean="0"/>
            </a:br>
            <a:r>
              <a:rPr lang="en-US" dirty="0" smtClean="0"/>
              <a:t>6)</a:t>
            </a:r>
            <a:r>
              <a:rPr lang="en-US" dirty="0" smtClean="0"/>
              <a:t> I painted my bedroom. (get)</a:t>
            </a:r>
            <a:br>
              <a:rPr lang="en-US" dirty="0" smtClean="0"/>
            </a:br>
            <a:r>
              <a:rPr lang="en-US" dirty="0" smtClean="0"/>
              <a:t>7</a:t>
            </a:r>
            <a:r>
              <a:rPr lang="en-US" dirty="0" smtClean="0"/>
              <a:t>) I repaired my fridge. (have)</a:t>
            </a:r>
            <a:br>
              <a:rPr lang="en-US" dirty="0" smtClean="0"/>
            </a:br>
            <a:r>
              <a:rPr lang="en-US" dirty="0" smtClean="0"/>
              <a:t> 8)</a:t>
            </a:r>
            <a:r>
              <a:rPr lang="en-US" dirty="0" smtClean="0"/>
              <a:t> I tidied my garden. (get)</a:t>
            </a:r>
            <a:br>
              <a:rPr lang="en-US" dirty="0" smtClean="0"/>
            </a:br>
            <a:r>
              <a:rPr lang="en-US" dirty="0" smtClean="0"/>
              <a:t>9)I </a:t>
            </a:r>
            <a:r>
              <a:rPr lang="en-US" dirty="0" smtClean="0"/>
              <a:t>edited the article. (have)</a:t>
            </a:r>
            <a:br>
              <a:rPr lang="en-US" dirty="0" smtClean="0"/>
            </a:br>
            <a:r>
              <a:rPr lang="en-US" dirty="0" smtClean="0"/>
              <a:t>10</a:t>
            </a:r>
            <a:r>
              <a:rPr lang="en-US" dirty="0" smtClean="0"/>
              <a:t>) I cleaned the carpets. (get)</a:t>
            </a:r>
            <a:br>
              <a:rPr lang="en-US" dirty="0" smtClean="0"/>
            </a:br>
            <a:r>
              <a:rPr lang="en-US" dirty="0" smtClean="0"/>
              <a:t>11</a:t>
            </a:r>
            <a:r>
              <a:rPr lang="en-US" dirty="0" smtClean="0"/>
              <a:t>) I cleaned the windows. (have)</a:t>
            </a:r>
            <a:br>
              <a:rPr lang="en-US" dirty="0" smtClean="0"/>
            </a:br>
            <a:r>
              <a:rPr lang="en-US" dirty="0" smtClean="0"/>
              <a:t>12</a:t>
            </a:r>
            <a:r>
              <a:rPr lang="en-US" dirty="0" smtClean="0"/>
              <a:t>) I checked my teeth. (get)</a:t>
            </a:r>
            <a:br>
              <a:rPr lang="en-US" dirty="0" smtClean="0"/>
            </a:br>
            <a:endParaRPr lang="en-US" dirty="0" smtClean="0"/>
          </a:p>
          <a:p>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0"/>
            <a:ext cx="8715436" cy="6715148"/>
          </a:xfrm>
        </p:spPr>
        <p:txBody>
          <a:bodyPr>
            <a:normAutofit/>
          </a:bodyPr>
          <a:lstStyle/>
          <a:p>
            <a:r>
              <a:rPr lang="en-US" b="1" dirty="0" smtClean="0"/>
              <a:t>Have someone do something (have + person + infinitive)</a:t>
            </a:r>
            <a:r>
              <a:rPr lang="en-US" dirty="0" smtClean="0"/>
              <a:t/>
            </a:r>
            <a:br>
              <a:rPr lang="en-US" dirty="0" smtClean="0"/>
            </a:br>
            <a:r>
              <a:rPr lang="en-US" dirty="0" smtClean="0"/>
              <a:t/>
            </a:r>
            <a:br>
              <a:rPr lang="en-US" dirty="0" smtClean="0"/>
            </a:br>
            <a:r>
              <a:rPr lang="en-US" sz="2800" dirty="0" smtClean="0">
                <a:solidFill>
                  <a:srgbClr val="0070C0"/>
                </a:solidFill>
              </a:rPr>
              <a:t>We can also use the construction 'subject + have + person + infinitive'. This has a very similar meaning to 'have something done', which we've already talked about, but this time we say who did the thing - we talk about the person who we asked to do the thing for us</a:t>
            </a:r>
            <a:r>
              <a:rPr lang="en-US" sz="2800" dirty="0" smtClean="0">
                <a:solidFill>
                  <a:srgbClr val="0070C0"/>
                </a:solidFill>
              </a:rPr>
              <a:t>.</a:t>
            </a:r>
          </a:p>
          <a:p>
            <a:r>
              <a:rPr lang="en-US" dirty="0" smtClean="0"/>
              <a:t>I </a:t>
            </a:r>
            <a:r>
              <a:rPr lang="en-US" dirty="0" smtClean="0"/>
              <a:t>had the electrician look at my broken light.</a:t>
            </a:r>
          </a:p>
          <a:p>
            <a:r>
              <a:rPr lang="en-US" dirty="0" smtClean="0"/>
              <a:t>The doctor will have the nurse call the patients.</a:t>
            </a:r>
          </a:p>
          <a:p>
            <a:r>
              <a:rPr lang="en-US" dirty="0" smtClean="0"/>
              <a:t>The teacher had the students write the answers on the whiteboard.</a:t>
            </a:r>
          </a:p>
          <a:p>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357166"/>
            <a:ext cx="8429684" cy="6143668"/>
          </a:xfrm>
        </p:spPr>
        <p:txBody>
          <a:bodyPr>
            <a:normAutofit fontScale="92500" lnSpcReduction="10000"/>
          </a:bodyPr>
          <a:lstStyle/>
          <a:p>
            <a:r>
              <a:rPr lang="en-US" b="1" dirty="0" smtClean="0"/>
              <a:t>Get someone to do something (get + person + to + infinitive)</a:t>
            </a:r>
            <a:r>
              <a:rPr lang="en-US" dirty="0" smtClean="0"/>
              <a:t/>
            </a:r>
            <a:br>
              <a:rPr lang="en-US" dirty="0" smtClean="0"/>
            </a:br>
            <a:r>
              <a:rPr lang="en-US" dirty="0" smtClean="0"/>
              <a:t/>
            </a:r>
            <a:br>
              <a:rPr lang="en-US" dirty="0" smtClean="0"/>
            </a:br>
            <a:r>
              <a:rPr lang="en-US" sz="3000" dirty="0" smtClean="0">
                <a:solidFill>
                  <a:srgbClr val="0070C0"/>
                </a:solidFill>
              </a:rPr>
              <a:t>Finally, we can also use the construction 'get + someone + to + infinitive'. Again, this means that you cause the other person to do the action, maybe by paying them to do it, or by asking them to do it, or by persuading them to do it</a:t>
            </a:r>
            <a:r>
              <a:rPr lang="en-US" sz="3000" dirty="0" smtClean="0">
                <a:solidFill>
                  <a:srgbClr val="0070C0"/>
                </a:solidFill>
              </a:rPr>
              <a:t>.</a:t>
            </a:r>
          </a:p>
          <a:p>
            <a:r>
              <a:rPr lang="en-US" dirty="0" smtClean="0"/>
              <a:t>She </a:t>
            </a:r>
            <a:r>
              <a:rPr lang="en-US" dirty="0" smtClean="0"/>
              <a:t>gets her son to do his homework by promising him ice cream when he's finished.</a:t>
            </a:r>
          </a:p>
          <a:p>
            <a:r>
              <a:rPr lang="en-US" dirty="0" smtClean="0"/>
              <a:t>I got the cleaner to clean under the cupboards.</a:t>
            </a:r>
          </a:p>
          <a:p>
            <a:r>
              <a:rPr lang="en-US" dirty="0" smtClean="0"/>
              <a:t>Sometimes, this construction has the feeling that we needed to convince someone to do something, while the other </a:t>
            </a:r>
            <a:r>
              <a:rPr lang="en-US" dirty="0" smtClean="0"/>
              <a:t>constructions </a:t>
            </a:r>
            <a:r>
              <a:rPr lang="en-US" dirty="0" smtClean="0"/>
              <a:t>are neutral.</a:t>
            </a:r>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11156"/>
          </a:xfrm>
        </p:spPr>
        <p:txBody>
          <a:bodyPr>
            <a:normAutofit fontScale="90000"/>
          </a:bodyPr>
          <a:lstStyle/>
          <a:p>
            <a:r>
              <a:rPr lang="en-US" dirty="0" smtClean="0"/>
              <a:t>Exercises</a:t>
            </a:r>
            <a:endParaRPr lang="es-ES" dirty="0"/>
          </a:p>
        </p:txBody>
      </p:sp>
      <p:graphicFrame>
        <p:nvGraphicFramePr>
          <p:cNvPr id="4" name="3 Marcador de contenido"/>
          <p:cNvGraphicFramePr>
            <a:graphicFrameLocks noGrp="1"/>
          </p:cNvGraphicFramePr>
          <p:nvPr>
            <p:ph idx="1"/>
          </p:nvPr>
        </p:nvGraphicFramePr>
        <p:xfrm>
          <a:off x="457200" y="785792"/>
          <a:ext cx="8229600" cy="5786480"/>
        </p:xfrm>
        <a:graphic>
          <a:graphicData uri="http://schemas.openxmlformats.org/drawingml/2006/table">
            <a:tbl>
              <a:tblPr firstRow="1" bandRow="1">
                <a:tableStyleId>{5C22544A-7EE6-4342-B048-85BDC9FD1C3A}</a:tableStyleId>
              </a:tblPr>
              <a:tblGrid>
                <a:gridCol w="3757610"/>
                <a:gridCol w="4263710"/>
                <a:gridCol w="208280"/>
              </a:tblGrid>
              <a:tr h="1019587">
                <a:tc>
                  <a:txBody>
                    <a:bodyPr/>
                    <a:lstStyle/>
                    <a:p>
                      <a:r>
                        <a:rPr lang="en-US" b="1" dirty="0"/>
                        <a:t>1) The cleaner cleaned the house. (have)</a:t>
                      </a:r>
                      <a:br>
                        <a:rPr lang="en-US" b="1" dirty="0"/>
                      </a:br>
                      <a:endParaRPr lang="en-US" b="1" i="0" dirty="0">
                        <a:latin typeface="Arial"/>
                      </a:endParaRPr>
                    </a:p>
                  </a:txBody>
                  <a:tcPr marL="47625" marR="47625" marT="47625" marB="47625" anchor="ctr"/>
                </a:tc>
                <a:tc>
                  <a:txBody>
                    <a:bodyPr/>
                    <a:lstStyle/>
                    <a:p>
                      <a:r>
                        <a:rPr lang="en-US" b="1" dirty="0"/>
                        <a:t>7) The waiter brought some water. (have)</a:t>
                      </a:r>
                      <a:br>
                        <a:rPr lang="en-US" b="1" dirty="0"/>
                      </a:br>
                      <a:endParaRPr lang="en-US" b="1" i="0" dirty="0">
                        <a:latin typeface="Arial"/>
                      </a:endParaRPr>
                    </a:p>
                  </a:txBody>
                  <a:tcPr marL="47625" marR="47625" marT="47625" marB="47625" anchor="ctr"/>
                </a:tc>
                <a:tc>
                  <a:txBody>
                    <a:bodyPr/>
                    <a:lstStyle/>
                    <a:p>
                      <a:endParaRPr lang="es-ES" dirty="0"/>
                    </a:p>
                  </a:txBody>
                  <a:tcPr marL="47625" marR="47625" marT="47625" marB="47625" anchor="ctr"/>
                </a:tc>
              </a:tr>
              <a:tr h="854066">
                <a:tc>
                  <a:txBody>
                    <a:bodyPr/>
                    <a:lstStyle/>
                    <a:p>
                      <a:r>
                        <a:rPr lang="en-US" b="1" dirty="0"/>
                        <a:t>2) The taxi driver collected us. (have)</a:t>
                      </a:r>
                      <a:br>
                        <a:rPr lang="en-US" b="1" dirty="0"/>
                      </a:br>
                      <a:endParaRPr lang="en-US" b="1" i="0" dirty="0">
                        <a:latin typeface="Arial"/>
                      </a:endParaRPr>
                    </a:p>
                  </a:txBody>
                  <a:tcPr marL="47625" marR="47625" marT="47625" marB="47625" anchor="ctr"/>
                </a:tc>
                <a:tc>
                  <a:txBody>
                    <a:bodyPr/>
                    <a:lstStyle/>
                    <a:p>
                      <a:r>
                        <a:rPr lang="en-US" b="1" dirty="0"/>
                        <a:t>8) The nurse took your temperature. (have)</a:t>
                      </a:r>
                      <a:br>
                        <a:rPr lang="en-US" b="1" dirty="0"/>
                      </a:br>
                      <a:endParaRPr lang="en-US" b="1" i="0" dirty="0">
                        <a:latin typeface="Arial"/>
                      </a:endParaRPr>
                    </a:p>
                  </a:txBody>
                  <a:tcPr marL="47625" marR="47625" marT="47625" marB="47625" anchor="ctr"/>
                </a:tc>
                <a:tc>
                  <a:txBody>
                    <a:bodyPr/>
                    <a:lstStyle/>
                    <a:p>
                      <a:endParaRPr lang="es-ES" dirty="0"/>
                    </a:p>
                  </a:txBody>
                  <a:tcPr marL="47625" marR="47625" marT="47625" marB="47625" anchor="ctr"/>
                </a:tc>
              </a:tr>
              <a:tr h="1019587">
                <a:tc>
                  <a:txBody>
                    <a:bodyPr/>
                    <a:lstStyle/>
                    <a:p>
                      <a:r>
                        <a:rPr lang="en-US" b="1" dirty="0"/>
                        <a:t>3) John arrived on time. (get)</a:t>
                      </a:r>
                      <a:br>
                        <a:rPr lang="en-US" b="1" dirty="0"/>
                      </a:br>
                      <a:endParaRPr lang="en-US" b="1" i="0" dirty="0">
                        <a:latin typeface="Arial"/>
                      </a:endParaRPr>
                    </a:p>
                  </a:txBody>
                  <a:tcPr marL="47625" marR="47625" marT="47625" marB="47625" anchor="ctr"/>
                </a:tc>
                <a:tc>
                  <a:txBody>
                    <a:bodyPr/>
                    <a:lstStyle/>
                    <a:p>
                      <a:r>
                        <a:rPr lang="en-US" b="1" dirty="0"/>
                        <a:t>9) The students stopped sleeping in class. (get)</a:t>
                      </a:r>
                      <a:br>
                        <a:rPr lang="en-US" b="1" dirty="0"/>
                      </a:br>
                      <a:endParaRPr lang="en-US" b="1" i="0" dirty="0">
                        <a:latin typeface="Arial"/>
                      </a:endParaRPr>
                    </a:p>
                  </a:txBody>
                  <a:tcPr marL="47625" marR="47625" marT="47625" marB="47625" anchor="ctr"/>
                </a:tc>
                <a:tc>
                  <a:txBody>
                    <a:bodyPr/>
                    <a:lstStyle/>
                    <a:p>
                      <a:endParaRPr lang="es-ES" dirty="0"/>
                    </a:p>
                  </a:txBody>
                  <a:tcPr marL="47625" marR="47625" marT="47625" marB="47625" anchor="ctr"/>
                </a:tc>
              </a:tr>
              <a:tr h="1019587">
                <a:tc>
                  <a:txBody>
                    <a:bodyPr/>
                    <a:lstStyle/>
                    <a:p>
                      <a:r>
                        <a:rPr lang="en-US" b="1" dirty="0"/>
                        <a:t>4) The mechanic fixed the brakes. (have)</a:t>
                      </a:r>
                      <a:br>
                        <a:rPr lang="en-US" b="1" dirty="0"/>
                      </a:br>
                      <a:endParaRPr lang="en-US" b="1" i="0" dirty="0">
                        <a:latin typeface="Arial"/>
                      </a:endParaRPr>
                    </a:p>
                  </a:txBody>
                  <a:tcPr marL="47625" marR="47625" marT="47625" marB="47625" anchor="ctr"/>
                </a:tc>
                <a:tc>
                  <a:txBody>
                    <a:bodyPr/>
                    <a:lstStyle/>
                    <a:p>
                      <a:r>
                        <a:rPr lang="en-US" b="1" dirty="0"/>
                        <a:t>10) The teenagers went to bed early. (get)</a:t>
                      </a:r>
                      <a:br>
                        <a:rPr lang="en-US" b="1" dirty="0"/>
                      </a:br>
                      <a:endParaRPr lang="en-US" b="1" i="0" dirty="0">
                        <a:latin typeface="Arial"/>
                      </a:endParaRPr>
                    </a:p>
                  </a:txBody>
                  <a:tcPr marL="47625" marR="47625" marT="47625" marB="47625" anchor="ctr"/>
                </a:tc>
                <a:tc>
                  <a:txBody>
                    <a:bodyPr/>
                    <a:lstStyle/>
                    <a:p>
                      <a:endParaRPr lang="es-ES" dirty="0"/>
                    </a:p>
                  </a:txBody>
                  <a:tcPr marL="47625" marR="47625" marT="47625" marB="47625" anchor="ctr"/>
                </a:tc>
              </a:tr>
              <a:tr h="1019587">
                <a:tc>
                  <a:txBody>
                    <a:bodyPr/>
                    <a:lstStyle/>
                    <a:p>
                      <a:r>
                        <a:rPr lang="en-US" b="1" dirty="0"/>
                        <a:t>5) The teacher explained the lesson. (have)</a:t>
                      </a:r>
                      <a:br>
                        <a:rPr lang="en-US" b="1" dirty="0"/>
                      </a:br>
                      <a:endParaRPr lang="en-US" b="1" i="0" dirty="0">
                        <a:latin typeface="Arial"/>
                      </a:endParaRPr>
                    </a:p>
                  </a:txBody>
                  <a:tcPr marL="47625" marR="47625" marT="47625" marB="47625" anchor="ctr"/>
                </a:tc>
                <a:tc>
                  <a:txBody>
                    <a:bodyPr/>
                    <a:lstStyle/>
                    <a:p>
                      <a:r>
                        <a:rPr lang="en-US" b="1" dirty="0"/>
                        <a:t>11) The dentist cleaned my teeth. (have)</a:t>
                      </a:r>
                      <a:br>
                        <a:rPr lang="en-US" b="1" dirty="0"/>
                      </a:br>
                      <a:endParaRPr lang="en-US" b="1" dirty="0"/>
                    </a:p>
                  </a:txBody>
                  <a:tcPr marL="47625" marR="47625" marT="47625" marB="47625" anchor="ctr"/>
                </a:tc>
                <a:tc>
                  <a:txBody>
                    <a:bodyPr/>
                    <a:lstStyle/>
                    <a:p>
                      <a:endParaRPr lang="es-ES" dirty="0"/>
                    </a:p>
                  </a:txBody>
                  <a:tcPr/>
                </a:tc>
              </a:tr>
              <a:tr h="854066">
                <a:tc>
                  <a:txBody>
                    <a:bodyPr/>
                    <a:lstStyle/>
                    <a:p>
                      <a:r>
                        <a:rPr lang="en-US" b="1"/>
                        <a:t>6) My husband looked after our children. (get)</a:t>
                      </a:r>
                    </a:p>
                  </a:txBody>
                  <a:tcPr marL="47625" marR="47625" marT="47625" marB="47625" anchor="ctr"/>
                </a:tc>
                <a:tc>
                  <a:txBody>
                    <a:bodyPr/>
                    <a:lstStyle/>
                    <a:p>
                      <a:endParaRPr lang="es-ES" b="1" dirty="0"/>
                    </a:p>
                  </a:txBody>
                  <a:tcPr/>
                </a:tc>
                <a:tc>
                  <a:txBody>
                    <a:bodyPr/>
                    <a:lstStyle/>
                    <a:p>
                      <a:endParaRPr lang="es-ES" dirty="0"/>
                    </a:p>
                  </a:txBody>
                  <a:tcPr/>
                </a:tc>
              </a:tr>
            </a:tbl>
          </a:graphicData>
        </a:graphic>
      </p:graphicFrame>
    </p:spTree>
  </p:cSld>
  <p:clrMapOvr>
    <a:masterClrMapping/>
  </p:clrMapOvr>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242</Words>
  <PresentationFormat>Presentación en pantalla (4:3)</PresentationFormat>
  <Paragraphs>48</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Diapositiva 1</vt:lpstr>
      <vt:lpstr>Diapositiva 2</vt:lpstr>
      <vt:lpstr>Diapositiva 3</vt:lpstr>
      <vt:lpstr>Diapositiva 4</vt:lpstr>
      <vt:lpstr>Diapositiva 5</vt:lpstr>
      <vt:lpstr>Exercises</vt:lpstr>
      <vt:lpstr>Diapositiva 7</vt:lpstr>
      <vt:lpstr>Diapositiva 8</vt:lpstr>
      <vt:lpstr>Exercises</vt:lpstr>
      <vt:lpstr>More information and exercises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pcc</dc:creator>
  <cp:lastModifiedBy>Usuario</cp:lastModifiedBy>
  <cp:revision>5</cp:revision>
  <dcterms:created xsi:type="dcterms:W3CDTF">2019-02-25T10:17:33Z</dcterms:created>
  <dcterms:modified xsi:type="dcterms:W3CDTF">2019-02-25T10:36:31Z</dcterms:modified>
</cp:coreProperties>
</file>