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36" r:id="rId2"/>
    <p:sldId id="353" r:id="rId3"/>
    <p:sldId id="337" r:id="rId4"/>
    <p:sldId id="338" r:id="rId5"/>
    <p:sldId id="339" r:id="rId6"/>
    <p:sldId id="340" r:id="rId7"/>
    <p:sldId id="341" r:id="rId8"/>
    <p:sldId id="354" r:id="rId9"/>
    <p:sldId id="355" r:id="rId10"/>
    <p:sldId id="342" r:id="rId11"/>
    <p:sldId id="343" r:id="rId12"/>
    <p:sldId id="344" r:id="rId13"/>
    <p:sldId id="345" r:id="rId14"/>
    <p:sldId id="346" r:id="rId15"/>
    <p:sldId id="347" r:id="rId16"/>
    <p:sldId id="356" r:id="rId17"/>
    <p:sldId id="348" r:id="rId18"/>
    <p:sldId id="352" r:id="rId19"/>
    <p:sldId id="357" r:id="rId20"/>
    <p:sldId id="349" r:id="rId21"/>
    <p:sldId id="350" r:id="rId22"/>
    <p:sldId id="35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6"/>
    <p:restoredTop sz="94652"/>
  </p:normalViewPr>
  <p:slideViewPr>
    <p:cSldViewPr snapToGrid="0" snapToObjects="1">
      <p:cViewPr>
        <p:scale>
          <a:sx n="72" d="100"/>
          <a:sy n="72" d="100"/>
        </p:scale>
        <p:origin x="-728"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12/04/21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12/04/21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12/04/21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12/04/21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12/04/21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12/04/21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12/04/21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12/04/21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12/04/21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7232766-5D5D-1741-9112-20BB39C8FCAE}"/>
              </a:ext>
            </a:extLst>
          </p:cNvPr>
          <p:cNvSpPr>
            <a:spLocks noGrp="1"/>
          </p:cNvSpPr>
          <p:nvPr>
            <p:ph type="subTitle" idx="1"/>
          </p:nvPr>
        </p:nvSpPr>
        <p:spPr>
          <a:xfrm>
            <a:off x="7457034" y="1793364"/>
            <a:ext cx="3355942" cy="3792718"/>
          </a:xfrm>
        </p:spPr>
        <p:txBody>
          <a:bodyPr>
            <a:normAutofit/>
          </a:bodyPr>
          <a:lstStyle/>
          <a:p>
            <a:endParaRPr lang="en-GB" sz="4800" dirty="0"/>
          </a:p>
          <a:p>
            <a:r>
              <a:rPr lang="en-GB" sz="4800" dirty="0" smtClean="0"/>
              <a:t>Writing/Email </a:t>
            </a:r>
            <a:endParaRPr lang="en-GB" sz="4800" dirty="0"/>
          </a:p>
          <a:p>
            <a:endParaRPr lang="en-GB" sz="3200" dirty="0"/>
          </a:p>
          <a:p>
            <a:endParaRPr lang="en-GB" sz="3200" dirty="0">
              <a:solidFill>
                <a:schemeClr val="bg1">
                  <a:lumMod val="50000"/>
                </a:schemeClr>
              </a:solidFill>
            </a:endParaRPr>
          </a:p>
        </p:txBody>
      </p:sp>
      <p:pic>
        <p:nvPicPr>
          <p:cNvPr id="6" name="Picture 5">
            <a:extLst>
              <a:ext uri="{FF2B5EF4-FFF2-40B4-BE49-F238E27FC236}">
                <a16:creationId xmlns="" xmlns:a16="http://schemas.microsoft.com/office/drawing/2014/main" id="{1B39BD7A-927B-784D-A51D-0F248280C4EB}"/>
              </a:ext>
            </a:extLst>
          </p:cNvPr>
          <p:cNvPicPr>
            <a:picLocks noChangeAspect="1"/>
          </p:cNvPicPr>
          <p:nvPr/>
        </p:nvPicPr>
        <p:blipFill>
          <a:blip r:embed="rId2"/>
          <a:stretch>
            <a:fillRect/>
          </a:stretch>
        </p:blipFill>
        <p:spPr>
          <a:xfrm>
            <a:off x="1614689" y="1573231"/>
            <a:ext cx="5696649" cy="3961628"/>
          </a:xfrm>
          <a:prstGeom prst="rect">
            <a:avLst/>
          </a:prstGeom>
        </p:spPr>
      </p:pic>
    </p:spTree>
    <p:extLst>
      <p:ext uri="{BB962C8B-B14F-4D97-AF65-F5344CB8AC3E}">
        <p14:creationId xmlns:p14="http://schemas.microsoft.com/office/powerpoint/2010/main" val="120021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Now use the strategies in the Top Tips box to help you match the underlined words in the text to the</a:t>
            </a:r>
            <a:br>
              <a:rPr lang="en-US" sz="2800" dirty="0"/>
            </a:br>
            <a:r>
              <a:rPr lang="en-US" sz="2800" dirty="0"/>
              <a:t>definitions below. The first one has been done for you.</a:t>
            </a:r>
          </a:p>
        </p:txBody>
      </p:sp>
      <p:pic>
        <p:nvPicPr>
          <p:cNvPr id="4" name="Content Placeholder 3" descr="Screenshot 2021-04-12 at 12.21.02.png"/>
          <p:cNvPicPr>
            <a:picLocks noGrp="1" noChangeAspect="1"/>
          </p:cNvPicPr>
          <p:nvPr>
            <p:ph idx="1"/>
          </p:nvPr>
        </p:nvPicPr>
        <p:blipFill>
          <a:blip r:embed="rId2">
            <a:extLst>
              <a:ext uri="{28A0092B-C50C-407E-A947-70E740481C1C}">
                <a14:useLocalDpi xmlns:a14="http://schemas.microsoft.com/office/drawing/2010/main" val="0"/>
              </a:ext>
            </a:extLst>
          </a:blip>
          <a:srcRect t="-3676" b="-3676"/>
          <a:stretch>
            <a:fillRect/>
          </a:stretch>
        </p:blipFill>
        <p:spPr/>
      </p:pic>
    </p:spTree>
    <p:extLst>
      <p:ext uri="{BB962C8B-B14F-4D97-AF65-F5344CB8AC3E}">
        <p14:creationId xmlns:p14="http://schemas.microsoft.com/office/powerpoint/2010/main" val="354105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a:t>
            </a:r>
            <a:r>
              <a:rPr lang="en-US" sz="2000" dirty="0"/>
              <a:t>Research the topic</a:t>
            </a:r>
          </a:p>
        </p:txBody>
      </p:sp>
      <p:sp>
        <p:nvSpPr>
          <p:cNvPr id="3" name="Content Placeholder 2"/>
          <p:cNvSpPr>
            <a:spLocks noGrp="1"/>
          </p:cNvSpPr>
          <p:nvPr>
            <p:ph idx="1"/>
          </p:nvPr>
        </p:nvSpPr>
        <p:spPr>
          <a:xfrm>
            <a:off x="1371600" y="1513751"/>
            <a:ext cx="9601200" cy="4801530"/>
          </a:xfrm>
        </p:spPr>
        <p:txBody>
          <a:bodyPr>
            <a:normAutofit fontScale="85000" lnSpcReduction="10000"/>
          </a:bodyPr>
          <a:lstStyle/>
          <a:p>
            <a:pPr marL="0" indent="0">
              <a:buNone/>
            </a:pPr>
            <a:r>
              <a:rPr lang="en-US" dirty="0"/>
              <a:t>1) In her blog post, Susan mentions ‘sticking to a routine’ as a good strategy for making the best of things.</a:t>
            </a:r>
          </a:p>
          <a:p>
            <a:pPr marL="0" indent="0">
              <a:buNone/>
            </a:pPr>
            <a:r>
              <a:rPr lang="en-US" dirty="0"/>
              <a:t>Do you think this is a good idea? Why? Why not? Write your ideas in English in your notebook.</a:t>
            </a:r>
          </a:p>
          <a:p>
            <a:pPr marL="0" indent="0">
              <a:buNone/>
            </a:pPr>
            <a:r>
              <a:rPr lang="en-US" dirty="0"/>
              <a:t>2) Do you have any other ideas about ways of coping with life in lockdown? Make a list in your notebook.</a:t>
            </a:r>
          </a:p>
          <a:p>
            <a:pPr marL="0" indent="0">
              <a:buNone/>
            </a:pPr>
            <a:r>
              <a:rPr lang="en-US" dirty="0"/>
              <a:t>3) Choose one of the following articles/videos to help you with Exercises 4 and 5.</a:t>
            </a:r>
          </a:p>
          <a:p>
            <a:pPr marL="0" indent="0">
              <a:buNone/>
            </a:pPr>
            <a:r>
              <a:rPr lang="en-US" dirty="0"/>
              <a:t>a. The Guardian newspaper: The Experts’ Guide to Lockdown living</a:t>
            </a:r>
          </a:p>
          <a:p>
            <a:pPr marL="0" indent="0">
              <a:buNone/>
            </a:pPr>
            <a:r>
              <a:rPr lang="en-US" dirty="0"/>
              <a:t>b. </a:t>
            </a:r>
            <a:r>
              <a:rPr lang="en-US" dirty="0" err="1"/>
              <a:t>Ted.com</a:t>
            </a:r>
            <a:r>
              <a:rPr lang="en-US" dirty="0"/>
              <a:t>: I’m incredibly anxious about coronavirus. What can I do?</a:t>
            </a:r>
          </a:p>
          <a:p>
            <a:pPr marL="0" indent="0">
              <a:buNone/>
            </a:pPr>
            <a:r>
              <a:rPr lang="en-US" dirty="0"/>
              <a:t>c. BBC </a:t>
            </a:r>
            <a:r>
              <a:rPr lang="en-US" dirty="0" err="1"/>
              <a:t>Newsround</a:t>
            </a:r>
            <a:r>
              <a:rPr lang="en-US" dirty="0"/>
              <a:t>: How to boss being stuck at home</a:t>
            </a:r>
          </a:p>
          <a:p>
            <a:pPr marL="0" indent="0">
              <a:buNone/>
            </a:pPr>
            <a:r>
              <a:rPr lang="en-US" dirty="0"/>
              <a:t>4) How many of your ideas from Exercise 2 are mentioned in the article/video you chose?</a:t>
            </a:r>
          </a:p>
          <a:p>
            <a:pPr marL="0" indent="0">
              <a:buNone/>
            </a:pPr>
            <a:r>
              <a:rPr lang="en-US" dirty="0"/>
              <a:t>5) Add any new ideas to the list you made in Exercise 2.</a:t>
            </a:r>
          </a:p>
          <a:p>
            <a:pPr marL="0" indent="0">
              <a:buNone/>
            </a:pPr>
            <a:r>
              <a:rPr lang="en-US" dirty="0"/>
              <a:t>6) What’s your </a:t>
            </a:r>
            <a:r>
              <a:rPr lang="en-US" dirty="0" err="1"/>
              <a:t>favourite</a:t>
            </a:r>
            <a:r>
              <a:rPr lang="en-US" dirty="0"/>
              <a:t> idea? How would you </a:t>
            </a:r>
            <a:r>
              <a:rPr lang="en-US" dirty="0" err="1"/>
              <a:t>summarise</a:t>
            </a:r>
            <a:r>
              <a:rPr lang="en-US" dirty="0"/>
              <a:t> it in a comment on Susan’s blog? Write your</a:t>
            </a:r>
          </a:p>
          <a:p>
            <a:pPr marL="0" indent="0">
              <a:buNone/>
            </a:pPr>
            <a:r>
              <a:rPr lang="en-US" dirty="0"/>
              <a:t>idea in your notebook.</a:t>
            </a:r>
          </a:p>
        </p:txBody>
      </p:sp>
    </p:spTree>
    <p:extLst>
      <p:ext uri="{BB962C8B-B14F-4D97-AF65-F5344CB8AC3E}">
        <p14:creationId xmlns:p14="http://schemas.microsoft.com/office/powerpoint/2010/main" val="268431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7130"/>
            <a:ext cx="9601200" cy="1485900"/>
          </a:xfrm>
        </p:spPr>
        <p:txBody>
          <a:bodyPr/>
          <a:lstStyle/>
          <a:p>
            <a:r>
              <a:rPr lang="en-US" dirty="0"/>
              <a:t>Prepare to write, prepare for success</a:t>
            </a:r>
          </a:p>
        </p:txBody>
      </p:sp>
      <p:sp>
        <p:nvSpPr>
          <p:cNvPr id="3" name="Content Placeholder 2"/>
          <p:cNvSpPr>
            <a:spLocks noGrp="1"/>
          </p:cNvSpPr>
          <p:nvPr>
            <p:ph idx="1"/>
          </p:nvPr>
        </p:nvSpPr>
        <p:spPr>
          <a:xfrm>
            <a:off x="1371600" y="1282975"/>
            <a:ext cx="9601200" cy="3581400"/>
          </a:xfrm>
        </p:spPr>
        <p:txBody>
          <a:bodyPr>
            <a:noAutofit/>
          </a:bodyPr>
          <a:lstStyle/>
          <a:p>
            <a:pPr marL="0" indent="0">
              <a:buNone/>
            </a:pPr>
            <a:r>
              <a:rPr lang="en-US" sz="2400" dirty="0"/>
              <a:t>1. Which of the following have you written recently?</a:t>
            </a:r>
          </a:p>
          <a:p>
            <a:pPr marL="0" indent="0">
              <a:buNone/>
            </a:pPr>
            <a:r>
              <a:rPr lang="en-US" sz="2400" dirty="0"/>
              <a:t>• an essay for school or university</a:t>
            </a:r>
          </a:p>
          <a:p>
            <a:pPr marL="0" indent="0">
              <a:buNone/>
            </a:pPr>
            <a:r>
              <a:rPr lang="en-US" sz="2400" dirty="0"/>
              <a:t>• a report or proposal</a:t>
            </a:r>
          </a:p>
          <a:p>
            <a:pPr marL="0" indent="0">
              <a:buNone/>
            </a:pPr>
            <a:r>
              <a:rPr lang="en-US" sz="2400" dirty="0"/>
              <a:t>• an online review</a:t>
            </a:r>
          </a:p>
          <a:p>
            <a:pPr marL="0" indent="0">
              <a:buNone/>
            </a:pPr>
            <a:r>
              <a:rPr lang="en-US" sz="2400" dirty="0"/>
              <a:t>• an email or letter</a:t>
            </a:r>
          </a:p>
          <a:p>
            <a:pPr marL="0" indent="0">
              <a:buNone/>
            </a:pPr>
            <a:r>
              <a:rPr lang="en-US" sz="2400" dirty="0"/>
              <a:t>• a text message</a:t>
            </a:r>
          </a:p>
        </p:txBody>
      </p:sp>
      <p:sp>
        <p:nvSpPr>
          <p:cNvPr id="4" name="Rectangle 3"/>
          <p:cNvSpPr/>
          <p:nvPr/>
        </p:nvSpPr>
        <p:spPr>
          <a:xfrm>
            <a:off x="1371599" y="4383385"/>
            <a:ext cx="10522197" cy="1200328"/>
          </a:xfrm>
          <a:prstGeom prst="rect">
            <a:avLst/>
          </a:prstGeom>
        </p:spPr>
        <p:txBody>
          <a:bodyPr wrap="square">
            <a:spAutoFit/>
          </a:bodyPr>
          <a:lstStyle/>
          <a:p>
            <a:r>
              <a:rPr lang="en-US" sz="2400" dirty="0"/>
              <a:t>Would you approach each piece of writing in Exercise 1 in the same way? Tick the ones you think </a:t>
            </a:r>
            <a:r>
              <a:rPr lang="en-US" sz="2400" dirty="0" smtClean="0"/>
              <a:t>are more </a:t>
            </a:r>
            <a:r>
              <a:rPr lang="en-US" sz="2400" dirty="0"/>
              <a:t>formal? Underline the ones that might need more planning and preparation. </a:t>
            </a:r>
          </a:p>
        </p:txBody>
      </p:sp>
    </p:spTree>
    <p:extLst>
      <p:ext uri="{BB962C8B-B14F-4D97-AF65-F5344CB8AC3E}">
        <p14:creationId xmlns:p14="http://schemas.microsoft.com/office/powerpoint/2010/main" val="3463481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252" r="-1252"/>
          <a:stretch>
            <a:fillRect/>
          </a:stretch>
        </p:blipFill>
        <p:spPr>
          <a:xfrm>
            <a:off x="1081253" y="1570719"/>
            <a:ext cx="10828665" cy="4039264"/>
          </a:xfrm>
        </p:spPr>
      </p:pic>
    </p:spTree>
    <p:extLst>
      <p:ext uri="{BB962C8B-B14F-4D97-AF65-F5344CB8AC3E}">
        <p14:creationId xmlns:p14="http://schemas.microsoft.com/office/powerpoint/2010/main" val="219597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Now let’s look at how we can apply the P.O.W.E.R. process to our exam practice. Read the Steps to</a:t>
            </a:r>
            <a:br>
              <a:rPr lang="en-US" sz="4800" dirty="0"/>
            </a:br>
            <a:r>
              <a:rPr lang="en-US" sz="4800" dirty="0"/>
              <a:t>Success below and tick the ones you usually follow when you do Writing Paper exam practice tasks. </a:t>
            </a:r>
          </a:p>
        </p:txBody>
      </p:sp>
    </p:spTree>
    <p:extLst>
      <p:ext uri="{BB962C8B-B14F-4D97-AF65-F5344CB8AC3E}">
        <p14:creationId xmlns:p14="http://schemas.microsoft.com/office/powerpoint/2010/main" val="359967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283" y="17640"/>
            <a:ext cx="11437717" cy="6840359"/>
          </a:xfrm>
        </p:spPr>
        <p:txBody>
          <a:bodyPr>
            <a:normAutofit fontScale="92500" lnSpcReduction="20000"/>
          </a:bodyPr>
          <a:lstStyle/>
          <a:p>
            <a:pPr marL="0" indent="0">
              <a:buNone/>
            </a:pPr>
            <a:r>
              <a:rPr lang="en-US" sz="3800" b="1" dirty="0"/>
              <a:t>Steps to Success! Writing Part 2</a:t>
            </a:r>
          </a:p>
          <a:p>
            <a:pPr marL="0" indent="0">
              <a:buNone/>
            </a:pPr>
            <a:r>
              <a:rPr lang="en-US" sz="2200" dirty="0"/>
              <a:t>1. </a:t>
            </a:r>
            <a:r>
              <a:rPr lang="en-US" sz="2200" b="1" dirty="0"/>
              <a:t>Read the question carefully </a:t>
            </a:r>
            <a:r>
              <a:rPr lang="en-US" sz="2200" dirty="0"/>
              <a:t>– underline the key words and make sure you include all of </a:t>
            </a:r>
            <a:r>
              <a:rPr lang="en-US" sz="2200" dirty="0" smtClean="0"/>
              <a:t>the information </a:t>
            </a:r>
            <a:r>
              <a:rPr lang="en-US" sz="2200" dirty="0"/>
              <a:t>you are asked for. Who are you writing to? Should your style be formal or informal?</a:t>
            </a:r>
          </a:p>
          <a:p>
            <a:pPr marL="0" indent="0">
              <a:buNone/>
            </a:pPr>
            <a:r>
              <a:rPr lang="en-US" sz="2200" dirty="0"/>
              <a:t>2</a:t>
            </a:r>
            <a:r>
              <a:rPr lang="en-US" sz="2200" b="1" dirty="0"/>
              <a:t>. Use the language and ideas from the lesson </a:t>
            </a:r>
            <a:r>
              <a:rPr lang="en-US" sz="2200" dirty="0"/>
              <a:t>– think about the vocabulary and ideas </a:t>
            </a:r>
            <a:r>
              <a:rPr lang="en-US" sz="2200" dirty="0" smtClean="0"/>
              <a:t>you researched </a:t>
            </a:r>
            <a:r>
              <a:rPr lang="en-US" sz="2200" dirty="0"/>
              <a:t>in the preparation stages. What can you use to help you write your answer to the </a:t>
            </a:r>
            <a:r>
              <a:rPr lang="en-US" sz="2200" dirty="0" smtClean="0"/>
              <a:t>exam task</a:t>
            </a:r>
            <a:r>
              <a:rPr lang="en-US" sz="2200" dirty="0"/>
              <a:t>? Susan </a:t>
            </a:r>
            <a:r>
              <a:rPr lang="en-US" sz="2200" dirty="0" err="1"/>
              <a:t>organised</a:t>
            </a:r>
            <a:r>
              <a:rPr lang="en-US" sz="2200" dirty="0"/>
              <a:t> her blog into paragraphs. Think about how you can do the same with </a:t>
            </a:r>
            <a:r>
              <a:rPr lang="en-US" sz="2200" dirty="0" smtClean="0"/>
              <a:t>your writing</a:t>
            </a:r>
            <a:r>
              <a:rPr lang="en-US" sz="2200" dirty="0"/>
              <a:t>.</a:t>
            </a:r>
          </a:p>
          <a:p>
            <a:pPr marL="0" indent="0">
              <a:buNone/>
            </a:pPr>
            <a:r>
              <a:rPr lang="en-US" sz="2200" dirty="0"/>
              <a:t>3. </a:t>
            </a:r>
            <a:r>
              <a:rPr lang="en-US" sz="2200" b="1" dirty="0"/>
              <a:t>Now start the clock </a:t>
            </a:r>
            <a:r>
              <a:rPr lang="en-US" sz="2200" dirty="0"/>
              <a:t>- use your phone, tablet or an online timer to time yourself doing the task.</a:t>
            </a:r>
          </a:p>
          <a:p>
            <a:pPr marL="0" indent="0">
              <a:buNone/>
            </a:pPr>
            <a:r>
              <a:rPr lang="en-US" sz="2200" dirty="0"/>
              <a:t>• B2 First for Schools candidates should write 140 to 190 words and spend about 40 minutes on </a:t>
            </a:r>
            <a:r>
              <a:rPr lang="en-US" sz="2200" dirty="0" smtClean="0"/>
              <a:t>the task.</a:t>
            </a:r>
            <a:endParaRPr lang="en-US" sz="2200" dirty="0"/>
          </a:p>
          <a:p>
            <a:pPr marL="0" indent="0">
              <a:buNone/>
            </a:pPr>
            <a:r>
              <a:rPr lang="en-US" sz="2200" dirty="0"/>
              <a:t>• C1 Advanced candidates should write 220 to 260 words and spend about 45 minutes on the task.</a:t>
            </a:r>
          </a:p>
          <a:p>
            <a:pPr marL="0" indent="0">
              <a:buNone/>
            </a:pPr>
            <a:r>
              <a:rPr lang="en-US" sz="2200" dirty="0"/>
              <a:t>4</a:t>
            </a:r>
            <a:r>
              <a:rPr lang="en-US" sz="2200" b="1" dirty="0"/>
              <a:t>. Make a plan </a:t>
            </a:r>
            <a:r>
              <a:rPr lang="en-US" sz="2200" dirty="0"/>
              <a:t>– make a list of the ideas you want to include in your </a:t>
            </a:r>
            <a:r>
              <a:rPr lang="en-US" sz="2200" dirty="0" err="1"/>
              <a:t>writingin</a:t>
            </a:r>
            <a:r>
              <a:rPr lang="en-US" sz="2200" dirty="0"/>
              <a:t> your notebook. </a:t>
            </a:r>
            <a:r>
              <a:rPr lang="en-US" sz="2200" dirty="0" smtClean="0"/>
              <a:t>Now </a:t>
            </a:r>
            <a:r>
              <a:rPr lang="en-US" sz="2200" dirty="0" err="1" smtClean="0"/>
              <a:t>organise</a:t>
            </a:r>
            <a:r>
              <a:rPr lang="en-US" sz="2200" dirty="0" smtClean="0"/>
              <a:t> </a:t>
            </a:r>
            <a:r>
              <a:rPr lang="en-US" sz="2200" dirty="0"/>
              <a:t>your ideas into paragraphs. You should spend around 5 minutes planning your answer.</a:t>
            </a:r>
          </a:p>
          <a:p>
            <a:pPr marL="0" indent="0">
              <a:buNone/>
            </a:pPr>
            <a:r>
              <a:rPr lang="en-US" sz="2200" dirty="0"/>
              <a:t>5. </a:t>
            </a:r>
            <a:r>
              <a:rPr lang="en-US" sz="2200" b="1" dirty="0"/>
              <a:t>Write</a:t>
            </a:r>
            <a:r>
              <a:rPr lang="en-US" sz="2200" dirty="0"/>
              <a:t> – now write </a:t>
            </a:r>
            <a:r>
              <a:rPr lang="en-US" sz="2200" dirty="0" err="1"/>
              <a:t>youranswer</a:t>
            </a:r>
            <a:r>
              <a:rPr lang="en-US" sz="2200" dirty="0"/>
              <a:t> to the task. Aim to leave at least 5 minutes at the end to check </a:t>
            </a:r>
            <a:r>
              <a:rPr lang="en-US" sz="2200" dirty="0" smtClean="0"/>
              <a:t>your work</a:t>
            </a:r>
            <a:r>
              <a:rPr lang="en-US" sz="2200" dirty="0"/>
              <a:t>. Don't waste time counting the words (leave this until you finish the task or your time is up).</a:t>
            </a:r>
          </a:p>
          <a:p>
            <a:pPr marL="0" indent="0">
              <a:buNone/>
            </a:pPr>
            <a:r>
              <a:rPr lang="en-US" sz="2200" dirty="0"/>
              <a:t>6. </a:t>
            </a:r>
            <a:r>
              <a:rPr lang="en-US" sz="2200" b="1" dirty="0"/>
              <a:t>Check your work </a:t>
            </a:r>
            <a:r>
              <a:rPr lang="en-US" sz="2200" dirty="0"/>
              <a:t>– Common errors for most English learners include missing articles (a, an, the</a:t>
            </a:r>
            <a:r>
              <a:rPr lang="en-US" sz="2200" dirty="0" smtClean="0"/>
              <a:t>) and </a:t>
            </a:r>
            <a:r>
              <a:rPr lang="en-US" sz="2200" dirty="0"/>
              <a:t>3rd person –s. Check for these. It's a good idea to keep a list of your typical errors in </a:t>
            </a:r>
            <a:r>
              <a:rPr lang="en-US" sz="2200" dirty="0" smtClean="0"/>
              <a:t>your notebook </a:t>
            </a:r>
            <a:r>
              <a:rPr lang="en-US" sz="2200" dirty="0"/>
              <a:t>then you can check for them too. See the writing checklist below for other ideas on what </a:t>
            </a:r>
            <a:r>
              <a:rPr lang="en-US" sz="2200" dirty="0" smtClean="0"/>
              <a:t>to look </a:t>
            </a:r>
            <a:r>
              <a:rPr lang="en-US" sz="2200" dirty="0"/>
              <a:t>for.</a:t>
            </a:r>
          </a:p>
          <a:p>
            <a:pPr marL="0" indent="0">
              <a:buNone/>
            </a:pPr>
            <a:r>
              <a:rPr lang="en-US" sz="2200" dirty="0"/>
              <a:t>7. </a:t>
            </a:r>
            <a:r>
              <a:rPr lang="en-US" sz="2200" b="1" dirty="0"/>
              <a:t>Time’s up! </a:t>
            </a:r>
            <a:r>
              <a:rPr lang="en-US" sz="2200" dirty="0"/>
              <a:t>Take a short break before you move on to Step 8. Go for a walk, make a drink and </a:t>
            </a:r>
            <a:r>
              <a:rPr lang="en-US" sz="2200" dirty="0" smtClean="0"/>
              <a:t>then come </a:t>
            </a:r>
            <a:r>
              <a:rPr lang="en-US" sz="2200" dirty="0"/>
              <a:t>back.</a:t>
            </a:r>
          </a:p>
          <a:p>
            <a:pPr marL="0" indent="0">
              <a:buNone/>
            </a:pPr>
            <a:r>
              <a:rPr lang="en-US" sz="2200" dirty="0"/>
              <a:t>8. </a:t>
            </a:r>
            <a:r>
              <a:rPr lang="en-US" sz="2200" b="1" dirty="0"/>
              <a:t>Reflect</a:t>
            </a:r>
            <a:r>
              <a:rPr lang="en-US" sz="2200" dirty="0"/>
              <a:t> on your performance using the writing checklist below. Ask your study partner for </a:t>
            </a:r>
            <a:r>
              <a:rPr lang="en-US" sz="2200" dirty="0" smtClean="0"/>
              <a:t>feedback too </a:t>
            </a:r>
            <a:r>
              <a:rPr lang="en-US" sz="2200" dirty="0"/>
              <a:t>– it's always helpful to get a second opinion on your writing. This will help you focus on </a:t>
            </a:r>
            <a:r>
              <a:rPr lang="en-US" sz="2200" dirty="0" smtClean="0"/>
              <a:t>the areas </a:t>
            </a:r>
            <a:r>
              <a:rPr lang="en-US" sz="2200" dirty="0"/>
              <a:t>you need to work on.</a:t>
            </a:r>
          </a:p>
        </p:txBody>
      </p:sp>
    </p:spTree>
    <p:extLst>
      <p:ext uri="{BB962C8B-B14F-4D97-AF65-F5344CB8AC3E}">
        <p14:creationId xmlns:p14="http://schemas.microsoft.com/office/powerpoint/2010/main" val="394348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1371" y="5945070"/>
            <a:ext cx="9601200" cy="912930"/>
          </a:xfrm>
        </p:spPr>
        <p:txBody>
          <a:bodyPr/>
          <a:lstStyle/>
          <a:p>
            <a:r>
              <a:rPr lang="en-US" b="1" dirty="0" smtClean="0">
                <a:solidFill>
                  <a:srgbClr val="0000FF"/>
                </a:solidFill>
              </a:rPr>
              <a:t>DESERT </a:t>
            </a:r>
            <a:r>
              <a:rPr lang="en-US" b="1" dirty="0" smtClean="0">
                <a:solidFill>
                  <a:srgbClr val="0000FF"/>
                </a:solidFill>
              </a:rPr>
              <a:t>ISLAND DISCS </a:t>
            </a:r>
            <a:endParaRPr lang="en-US" b="1" dirty="0">
              <a:solidFill>
                <a:srgbClr val="0000FF"/>
              </a:solidFill>
            </a:endParaRPr>
          </a:p>
        </p:txBody>
      </p:sp>
    </p:spTree>
    <p:extLst>
      <p:ext uri="{BB962C8B-B14F-4D97-AF65-F5344CB8AC3E}">
        <p14:creationId xmlns:p14="http://schemas.microsoft.com/office/powerpoint/2010/main" val="89241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t>
            </a:r>
            <a:r>
              <a:rPr lang="en-US" sz="2000" dirty="0"/>
              <a:t>Practice Task for Writing Part </a:t>
            </a:r>
            <a:r>
              <a:rPr lang="en-US" sz="2000" dirty="0" smtClean="0"/>
              <a:t>2</a:t>
            </a:r>
            <a:br>
              <a:rPr lang="en-US" sz="2000" dirty="0" smtClean="0"/>
            </a:br>
            <a:endParaRPr lang="en-US" sz="2000" dirty="0"/>
          </a:p>
        </p:txBody>
      </p:sp>
      <p:sp>
        <p:nvSpPr>
          <p:cNvPr id="3" name="Content Placeholder 2"/>
          <p:cNvSpPr>
            <a:spLocks noGrp="1"/>
          </p:cNvSpPr>
          <p:nvPr>
            <p:ph idx="1"/>
          </p:nvPr>
        </p:nvSpPr>
        <p:spPr>
          <a:xfrm>
            <a:off x="1371600" y="1597995"/>
            <a:ext cx="9601200" cy="3581400"/>
          </a:xfrm>
        </p:spPr>
        <p:txBody>
          <a:bodyPr>
            <a:normAutofit/>
          </a:bodyPr>
          <a:lstStyle/>
          <a:p>
            <a:r>
              <a:rPr lang="en-US" sz="2800" dirty="0"/>
              <a:t>Now follow the Steps to Success to complete this Practice Task. Good luck!</a:t>
            </a:r>
          </a:p>
        </p:txBody>
      </p:sp>
      <p:pic>
        <p:nvPicPr>
          <p:cNvPr id="4" name="Picture 3"/>
          <p:cNvPicPr>
            <a:picLocks noChangeAspect="1"/>
          </p:cNvPicPr>
          <p:nvPr/>
        </p:nvPicPr>
        <p:blipFill>
          <a:blip r:embed="rId2"/>
          <a:stretch>
            <a:fillRect/>
          </a:stretch>
        </p:blipFill>
        <p:spPr>
          <a:xfrm>
            <a:off x="1524000" y="3278886"/>
            <a:ext cx="9144000" cy="2946400"/>
          </a:xfrm>
          <a:prstGeom prst="rect">
            <a:avLst/>
          </a:prstGeom>
        </p:spPr>
      </p:pic>
    </p:spTree>
    <p:extLst>
      <p:ext uri="{BB962C8B-B14F-4D97-AF65-F5344CB8AC3E}">
        <p14:creationId xmlns:p14="http://schemas.microsoft.com/office/powerpoint/2010/main" val="277093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anguage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03246766"/>
              </p:ext>
            </p:extLst>
          </p:nvPr>
        </p:nvGraphicFramePr>
        <p:xfrm>
          <a:off x="5713637" y="560368"/>
          <a:ext cx="4325937" cy="5418137"/>
        </p:xfrm>
        <a:graphic>
          <a:graphicData uri="http://schemas.openxmlformats.org/presentationml/2006/ole">
            <mc:AlternateContent xmlns:mc="http://schemas.openxmlformats.org/markup-compatibility/2006">
              <mc:Choice xmlns:v="urn:schemas-microsoft-com:vml" Requires="v">
                <p:oleObj spid="_x0000_s1030" name="Document" r:id="rId4" imgW="5880100" imgH="7366000" progId="Word.Document.12">
                  <p:embed/>
                </p:oleObj>
              </mc:Choice>
              <mc:Fallback>
                <p:oleObj name="Document" r:id="rId4" imgW="5880100" imgH="7366000" progId="Word.Document.12">
                  <p:embed/>
                  <p:pic>
                    <p:nvPicPr>
                      <p:cNvPr id="0" name=""/>
                      <p:cNvPicPr/>
                      <p:nvPr/>
                    </p:nvPicPr>
                    <p:blipFill>
                      <a:blip r:embed="rId5"/>
                      <a:stretch>
                        <a:fillRect/>
                      </a:stretch>
                    </p:blipFill>
                    <p:spPr>
                      <a:xfrm>
                        <a:off x="5713637" y="560368"/>
                        <a:ext cx="4325937" cy="5418137"/>
                      </a:xfrm>
                      <a:prstGeom prst="rect">
                        <a:avLst/>
                      </a:prstGeom>
                    </p:spPr>
                  </p:pic>
                </p:oleObj>
              </mc:Fallback>
            </mc:AlternateContent>
          </a:graphicData>
        </a:graphic>
      </p:graphicFrame>
    </p:spTree>
    <p:extLst>
      <p:ext uri="{BB962C8B-B14F-4D97-AF65-F5344CB8AC3E}">
        <p14:creationId xmlns:p14="http://schemas.microsoft.com/office/powerpoint/2010/main" val="374931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27130"/>
            <a:ext cx="9601200" cy="1485900"/>
          </a:xfrm>
        </p:spPr>
        <p:txBody>
          <a:bodyPr>
            <a:normAutofit/>
          </a:bodyPr>
          <a:lstStyle/>
          <a:p>
            <a:pPr algn="ctr"/>
            <a:r>
              <a:rPr lang="en-US" sz="7200" b="1" dirty="0" smtClean="0"/>
              <a:t>Dream Guests</a:t>
            </a:r>
            <a:endParaRPr lang="en-US" sz="7200" b="1" dirty="0"/>
          </a:p>
        </p:txBody>
      </p:sp>
    </p:spTree>
    <p:extLst>
      <p:ext uri="{BB962C8B-B14F-4D97-AF65-F5344CB8AC3E}">
        <p14:creationId xmlns:p14="http://schemas.microsoft.com/office/powerpoint/2010/main" val="211457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5321750" cy="3193050"/>
          </a:xfrm>
          <a:prstGeom prst="rect">
            <a:avLst/>
          </a:prstGeom>
        </p:spPr>
      </p:pic>
      <p:pic>
        <p:nvPicPr>
          <p:cNvPr id="5" name="Picture 4"/>
          <p:cNvPicPr>
            <a:picLocks noChangeAspect="1"/>
          </p:cNvPicPr>
          <p:nvPr/>
        </p:nvPicPr>
        <p:blipFill>
          <a:blip r:embed="rId4"/>
          <a:stretch>
            <a:fillRect/>
          </a:stretch>
        </p:blipFill>
        <p:spPr>
          <a:xfrm>
            <a:off x="6695237" y="3695046"/>
            <a:ext cx="5648130" cy="3162953"/>
          </a:xfrm>
          <a:prstGeom prst="rect">
            <a:avLst/>
          </a:prstGeom>
        </p:spPr>
      </p:pic>
      <p:pic>
        <p:nvPicPr>
          <p:cNvPr id="6" name="Picture 5"/>
          <p:cNvPicPr>
            <a:picLocks noChangeAspect="1"/>
          </p:cNvPicPr>
          <p:nvPr/>
        </p:nvPicPr>
        <p:blipFill>
          <a:blip r:embed="rId5"/>
          <a:stretch>
            <a:fillRect/>
          </a:stretch>
        </p:blipFill>
        <p:spPr>
          <a:xfrm>
            <a:off x="3801752" y="2097133"/>
            <a:ext cx="3810000" cy="2133600"/>
          </a:xfrm>
          <a:prstGeom prst="rect">
            <a:avLst/>
          </a:prstGeom>
        </p:spPr>
      </p:pic>
      <p:pic>
        <p:nvPicPr>
          <p:cNvPr id="7" name="Picture 6"/>
          <p:cNvPicPr>
            <a:picLocks noChangeAspect="1"/>
          </p:cNvPicPr>
          <p:nvPr/>
        </p:nvPicPr>
        <p:blipFill>
          <a:blip r:embed="rId6"/>
          <a:stretch>
            <a:fillRect/>
          </a:stretch>
        </p:blipFill>
        <p:spPr>
          <a:xfrm>
            <a:off x="7230493" y="-2165"/>
            <a:ext cx="4961507" cy="3405315"/>
          </a:xfrm>
          <a:prstGeom prst="rect">
            <a:avLst/>
          </a:prstGeom>
        </p:spPr>
      </p:pic>
      <p:pic>
        <p:nvPicPr>
          <p:cNvPr id="8" name="Picture 7"/>
          <p:cNvPicPr>
            <a:picLocks noChangeAspect="1"/>
          </p:cNvPicPr>
          <p:nvPr/>
        </p:nvPicPr>
        <p:blipFill>
          <a:blip r:embed="rId7"/>
          <a:stretch>
            <a:fillRect/>
          </a:stretch>
        </p:blipFill>
        <p:spPr>
          <a:xfrm>
            <a:off x="0" y="4230733"/>
            <a:ext cx="6112417" cy="2627267"/>
          </a:xfrm>
          <a:prstGeom prst="rect">
            <a:avLst/>
          </a:prstGeom>
        </p:spPr>
      </p:pic>
      <p:pic>
        <p:nvPicPr>
          <p:cNvPr id="9" name="Picture 8" descr="pic6.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5752" y="4533900"/>
            <a:ext cx="3492500" cy="2324100"/>
          </a:xfrm>
          <a:prstGeom prst="rect">
            <a:avLst/>
          </a:prstGeom>
        </p:spPr>
      </p:pic>
      <p:pic>
        <p:nvPicPr>
          <p:cNvPr id="10" name="Picture 9" descr="virus.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491" y="2809474"/>
            <a:ext cx="2886092" cy="1616212"/>
          </a:xfrm>
          <a:prstGeom prst="rect">
            <a:avLst/>
          </a:prstGeom>
        </p:spPr>
      </p:pic>
      <p:pic>
        <p:nvPicPr>
          <p:cNvPr id="11" name="Picture 10" descr="mask.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1752" y="123488"/>
            <a:ext cx="4978400" cy="1625600"/>
          </a:xfrm>
          <a:prstGeom prst="rect">
            <a:avLst/>
          </a:prstGeom>
        </p:spPr>
      </p:pic>
    </p:spTree>
    <p:extLst>
      <p:ext uri="{BB962C8B-B14F-4D97-AF65-F5344CB8AC3E}">
        <p14:creationId xmlns:p14="http://schemas.microsoft.com/office/powerpoint/2010/main" val="104909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a:t>
            </a:r>
            <a:r>
              <a:rPr lang="en-US" sz="2000" dirty="0"/>
              <a:t>Self-reflection and peer feedback using a writing checklist</a:t>
            </a:r>
          </a:p>
        </p:txBody>
      </p:sp>
      <p:sp>
        <p:nvSpPr>
          <p:cNvPr id="3" name="Content Placeholder 2"/>
          <p:cNvSpPr>
            <a:spLocks noGrp="1"/>
          </p:cNvSpPr>
          <p:nvPr>
            <p:ph idx="1"/>
          </p:nvPr>
        </p:nvSpPr>
        <p:spPr>
          <a:xfrm>
            <a:off x="1371600" y="1915536"/>
            <a:ext cx="9601200" cy="3581400"/>
          </a:xfrm>
        </p:spPr>
        <p:txBody>
          <a:bodyPr>
            <a:noAutofit/>
          </a:bodyPr>
          <a:lstStyle/>
          <a:p>
            <a:pPr marL="0" indent="0">
              <a:buNone/>
            </a:pPr>
            <a:r>
              <a:rPr lang="en-US" sz="2800" dirty="0"/>
              <a:t>1. Use the checklist below to reflect on how well you did the task.</a:t>
            </a:r>
          </a:p>
          <a:p>
            <a:pPr marL="0" indent="0">
              <a:buNone/>
            </a:pPr>
            <a:r>
              <a:rPr lang="en-US" sz="2800" dirty="0"/>
              <a:t>2. Give yourself a grade between 1 (lowest) and 5 (highest).</a:t>
            </a:r>
          </a:p>
          <a:p>
            <a:pPr marL="0" indent="0">
              <a:buNone/>
            </a:pPr>
            <a:r>
              <a:rPr lang="en-US" sz="2800" dirty="0"/>
              <a:t>3. If you are working with a study partner, ask them to complete the checklist for you as well. Do your</a:t>
            </a:r>
          </a:p>
          <a:p>
            <a:pPr marL="0" indent="0">
              <a:buNone/>
            </a:pPr>
            <a:r>
              <a:rPr lang="en-US" sz="2800" dirty="0"/>
              <a:t>assessments match?</a:t>
            </a:r>
          </a:p>
          <a:p>
            <a:pPr marL="0" indent="0">
              <a:buNone/>
            </a:pPr>
            <a:r>
              <a:rPr lang="en-US" sz="2800" dirty="0"/>
              <a:t>4. What did you do well?</a:t>
            </a:r>
          </a:p>
          <a:p>
            <a:pPr marL="0" indent="0">
              <a:buNone/>
            </a:pPr>
            <a:r>
              <a:rPr lang="en-US" sz="2800" dirty="0"/>
              <a:t>5. What do you need to work on next time?</a:t>
            </a:r>
          </a:p>
        </p:txBody>
      </p:sp>
    </p:spTree>
    <p:extLst>
      <p:ext uri="{BB962C8B-B14F-4D97-AF65-F5344CB8AC3E}">
        <p14:creationId xmlns:p14="http://schemas.microsoft.com/office/powerpoint/2010/main" val="63335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6830" r="-16830"/>
          <a:stretch>
            <a:fillRect/>
          </a:stretch>
        </p:blipFill>
        <p:spPr>
          <a:xfrm>
            <a:off x="-916833" y="458670"/>
            <a:ext cx="14500000" cy="5408730"/>
          </a:xfrm>
        </p:spPr>
      </p:pic>
    </p:spTree>
    <p:extLst>
      <p:ext uri="{BB962C8B-B14F-4D97-AF65-F5344CB8AC3E}">
        <p14:creationId xmlns:p14="http://schemas.microsoft.com/office/powerpoint/2010/main" val="86888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485900"/>
          </a:xfrm>
        </p:spPr>
        <p:txBody>
          <a:bodyPr/>
          <a:lstStyle/>
          <a:p>
            <a:pPr algn="ctr"/>
            <a:r>
              <a:rPr lang="en-US" dirty="0" smtClean="0"/>
              <a:t>Language</a:t>
            </a:r>
            <a:endParaRPr lang="en-US" dirty="0"/>
          </a:p>
        </p:txBody>
      </p:sp>
      <p:sp>
        <p:nvSpPr>
          <p:cNvPr id="3" name="Content Placeholder 2"/>
          <p:cNvSpPr>
            <a:spLocks noGrp="1"/>
          </p:cNvSpPr>
          <p:nvPr>
            <p:ph idx="1"/>
          </p:nvPr>
        </p:nvSpPr>
        <p:spPr>
          <a:xfrm>
            <a:off x="1124674" y="1485900"/>
            <a:ext cx="4290074" cy="4791289"/>
          </a:xfrm>
        </p:spPr>
        <p:txBody>
          <a:bodyPr/>
          <a:lstStyle/>
          <a:p>
            <a:pPr marL="0" indent="0" algn="ctr">
              <a:buNone/>
            </a:pPr>
            <a:r>
              <a:rPr lang="en-US" dirty="0" smtClean="0"/>
              <a:t>VOCABULARY</a:t>
            </a:r>
            <a:endParaRPr lang="en-US" dirty="0"/>
          </a:p>
        </p:txBody>
      </p:sp>
      <p:sp>
        <p:nvSpPr>
          <p:cNvPr id="6" name="Content Placeholder 2"/>
          <p:cNvSpPr txBox="1">
            <a:spLocks/>
          </p:cNvSpPr>
          <p:nvPr/>
        </p:nvSpPr>
        <p:spPr>
          <a:xfrm>
            <a:off x="6303794" y="1485900"/>
            <a:ext cx="4290074" cy="479128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dirty="0" smtClean="0"/>
              <a:t>EXPRESSIONS </a:t>
            </a:r>
            <a:endParaRPr lang="en-US" dirty="0"/>
          </a:p>
        </p:txBody>
      </p:sp>
    </p:spTree>
    <p:extLst>
      <p:ext uri="{BB962C8B-B14F-4D97-AF65-F5344CB8AC3E}">
        <p14:creationId xmlns:p14="http://schemas.microsoft.com/office/powerpoint/2010/main" val="349977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a:t>
            </a:r>
            <a:r>
              <a:rPr lang="en-US" sz="2000" dirty="0"/>
              <a:t>Introduction to the lesson</a:t>
            </a:r>
          </a:p>
        </p:txBody>
      </p:sp>
      <p:sp>
        <p:nvSpPr>
          <p:cNvPr id="3" name="Content Placeholder 2"/>
          <p:cNvSpPr>
            <a:spLocks noGrp="1"/>
          </p:cNvSpPr>
          <p:nvPr>
            <p:ph idx="1"/>
          </p:nvPr>
        </p:nvSpPr>
        <p:spPr>
          <a:xfrm>
            <a:off x="1371600" y="1668200"/>
            <a:ext cx="9601200" cy="3581400"/>
          </a:xfrm>
        </p:spPr>
        <p:txBody>
          <a:bodyPr>
            <a:noAutofit/>
          </a:bodyPr>
          <a:lstStyle/>
          <a:p>
            <a:pPr marL="0" indent="0">
              <a:buNone/>
            </a:pPr>
            <a:r>
              <a:rPr lang="en-US" sz="3600" dirty="0" smtClean="0"/>
              <a:t>Think </a:t>
            </a:r>
            <a:r>
              <a:rPr lang="en-US" sz="3600" dirty="0"/>
              <a:t>about the questions below and make some notes in English in your notebook</a:t>
            </a:r>
            <a:r>
              <a:rPr lang="en-US" sz="3600" dirty="0" smtClean="0"/>
              <a:t>.</a:t>
            </a:r>
          </a:p>
          <a:p>
            <a:pPr marL="742950" indent="-742950">
              <a:buAutoNum type="arabicPeriod"/>
            </a:pPr>
            <a:endParaRPr lang="en-US" sz="3600" dirty="0"/>
          </a:p>
          <a:p>
            <a:r>
              <a:rPr lang="en-US" sz="2800" dirty="0" smtClean="0"/>
              <a:t>How </a:t>
            </a:r>
            <a:r>
              <a:rPr lang="en-US" sz="2800" dirty="0"/>
              <a:t>has your routine changed since the outbreak of COVID-19?</a:t>
            </a:r>
          </a:p>
          <a:p>
            <a:r>
              <a:rPr lang="en-US" sz="2800" dirty="0" smtClean="0"/>
              <a:t>Which </a:t>
            </a:r>
            <a:r>
              <a:rPr lang="en-US" sz="2800" dirty="0"/>
              <a:t>of these changes have been positive and which have been more difficult?</a:t>
            </a:r>
          </a:p>
          <a:p>
            <a:r>
              <a:rPr lang="en-US" sz="2800" dirty="0" smtClean="0"/>
              <a:t>Which </a:t>
            </a:r>
            <a:r>
              <a:rPr lang="en-US" sz="2800" dirty="0"/>
              <a:t>change has had the most impact on your day-to-day life?</a:t>
            </a:r>
          </a:p>
        </p:txBody>
      </p:sp>
    </p:spTree>
    <p:extLst>
      <p:ext uri="{BB962C8B-B14F-4D97-AF65-F5344CB8AC3E}">
        <p14:creationId xmlns:p14="http://schemas.microsoft.com/office/powerpoint/2010/main" val="195281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a:t>
            </a:r>
            <a:r>
              <a:rPr lang="en-US" sz="2000" dirty="0"/>
              <a:t>Reading and Vocabulary</a:t>
            </a:r>
          </a:p>
        </p:txBody>
      </p:sp>
      <p:sp>
        <p:nvSpPr>
          <p:cNvPr id="3" name="Content Placeholder 2"/>
          <p:cNvSpPr>
            <a:spLocks noGrp="1"/>
          </p:cNvSpPr>
          <p:nvPr>
            <p:ph idx="1"/>
          </p:nvPr>
        </p:nvSpPr>
        <p:spPr>
          <a:xfrm>
            <a:off x="1371600" y="1822650"/>
            <a:ext cx="9601200" cy="3581400"/>
          </a:xfrm>
        </p:spPr>
        <p:txBody>
          <a:bodyPr>
            <a:noAutofit/>
          </a:bodyPr>
          <a:lstStyle/>
          <a:p>
            <a:pPr marL="0" indent="0">
              <a:buNone/>
            </a:pPr>
            <a:r>
              <a:rPr lang="en-US" sz="3600" dirty="0" smtClean="0"/>
              <a:t>Read </a:t>
            </a:r>
            <a:r>
              <a:rPr lang="en-US" sz="3600" dirty="0"/>
              <a:t>this blog post entitled ‘Life in Lockdown’ quickly for the main ideas, so don't stop to look </a:t>
            </a:r>
            <a:r>
              <a:rPr lang="en-US" sz="3600" dirty="0" smtClean="0"/>
              <a:t>up unknown </a:t>
            </a:r>
            <a:r>
              <a:rPr lang="en-US" sz="3600" dirty="0"/>
              <a:t>words. Write the answer to the following question in your notebook</a:t>
            </a:r>
            <a:r>
              <a:rPr lang="en-US" sz="3600" dirty="0" smtClean="0"/>
              <a:t>:</a:t>
            </a:r>
          </a:p>
          <a:p>
            <a:pPr marL="0" indent="0">
              <a:buNone/>
            </a:pPr>
            <a:endParaRPr lang="en-US" sz="3600" dirty="0"/>
          </a:p>
          <a:p>
            <a:pPr marL="0" indent="0">
              <a:buNone/>
            </a:pPr>
            <a:r>
              <a:rPr lang="en-US" sz="3600" dirty="0"/>
              <a:t>a. Is Susan’s situation similar or different to your own? How?</a:t>
            </a:r>
          </a:p>
        </p:txBody>
      </p:sp>
    </p:spTree>
    <p:extLst>
      <p:ext uri="{BB962C8B-B14F-4D97-AF65-F5344CB8AC3E}">
        <p14:creationId xmlns:p14="http://schemas.microsoft.com/office/powerpoint/2010/main" val="330886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21-04-12 at 12.18.38.png"/>
          <p:cNvPicPr>
            <a:picLocks noGrp="1" noChangeAspect="1"/>
          </p:cNvPicPr>
          <p:nvPr>
            <p:ph idx="1"/>
          </p:nvPr>
        </p:nvPicPr>
        <p:blipFill>
          <a:blip r:embed="rId2">
            <a:extLst>
              <a:ext uri="{28A0092B-C50C-407E-A947-70E740481C1C}">
                <a14:useLocalDpi xmlns:a14="http://schemas.microsoft.com/office/drawing/2010/main" val="0"/>
              </a:ext>
            </a:extLst>
          </a:blip>
          <a:srcRect l="-26809" r="-26809"/>
          <a:stretch>
            <a:fillRect/>
          </a:stretch>
        </p:blipFill>
        <p:spPr>
          <a:xfrm>
            <a:off x="-1406039" y="360382"/>
            <a:ext cx="16051671" cy="5987528"/>
          </a:xfrm>
        </p:spPr>
      </p:pic>
    </p:spTree>
    <p:extLst>
      <p:ext uri="{BB962C8B-B14F-4D97-AF65-F5344CB8AC3E}">
        <p14:creationId xmlns:p14="http://schemas.microsoft.com/office/powerpoint/2010/main" val="54356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95300"/>
            <a:ext cx="9601200" cy="3581400"/>
          </a:xfrm>
        </p:spPr>
        <p:txBody>
          <a:bodyPr>
            <a:noAutofit/>
          </a:bodyPr>
          <a:lstStyle/>
          <a:p>
            <a:pPr marL="0" indent="0">
              <a:buNone/>
            </a:pPr>
            <a:r>
              <a:rPr lang="en-US" sz="2800" dirty="0"/>
              <a:t>Notice how the text is </a:t>
            </a:r>
            <a:r>
              <a:rPr lang="en-US" sz="2800" dirty="0" err="1"/>
              <a:t>organised</a:t>
            </a:r>
            <a:r>
              <a:rPr lang="en-US" sz="2800" dirty="0"/>
              <a:t>, each paragraph relates to a different topic. Match the following</a:t>
            </a:r>
          </a:p>
          <a:p>
            <a:pPr marL="0" indent="0">
              <a:buNone/>
            </a:pPr>
            <a:r>
              <a:rPr lang="en-US" sz="2800" dirty="0"/>
              <a:t>headings to paragraphs A to D.</a:t>
            </a:r>
          </a:p>
          <a:p>
            <a:pPr marL="0" indent="0">
              <a:buNone/>
            </a:pPr>
            <a:r>
              <a:rPr lang="en-US" sz="2800" dirty="0"/>
              <a:t>1) How my life has changed.</a:t>
            </a:r>
          </a:p>
          <a:p>
            <a:pPr marL="0" indent="0">
              <a:buNone/>
            </a:pPr>
            <a:r>
              <a:rPr lang="en-US" sz="2800" dirty="0"/>
              <a:t>2) Looking on the bright side.</a:t>
            </a:r>
          </a:p>
          <a:p>
            <a:pPr marL="0" indent="0">
              <a:buNone/>
            </a:pPr>
            <a:r>
              <a:rPr lang="en-US" sz="2800" dirty="0"/>
              <a:t>3) Lockdown in the UK</a:t>
            </a:r>
          </a:p>
          <a:p>
            <a:pPr marL="0" indent="0">
              <a:buNone/>
            </a:pPr>
            <a:r>
              <a:rPr lang="en-US" sz="2800" dirty="0"/>
              <a:t>4) How my parents’ lives have changed.</a:t>
            </a:r>
          </a:p>
        </p:txBody>
      </p:sp>
      <p:pic>
        <p:nvPicPr>
          <p:cNvPr id="4" name="Picture 3" descr="Screenshot 2021-04-12 at 12.19.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801847"/>
            <a:ext cx="8928100" cy="1257300"/>
          </a:xfrm>
          <a:prstGeom prst="rect">
            <a:avLst/>
          </a:prstGeom>
        </p:spPr>
      </p:pic>
    </p:spTree>
    <p:extLst>
      <p:ext uri="{BB962C8B-B14F-4D97-AF65-F5344CB8AC3E}">
        <p14:creationId xmlns:p14="http://schemas.microsoft.com/office/powerpoint/2010/main" val="1926990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21-04-12 at 12.20.25.png"/>
          <p:cNvPicPr>
            <a:picLocks noGrp="1" noChangeAspect="1"/>
          </p:cNvPicPr>
          <p:nvPr>
            <p:ph idx="1"/>
          </p:nvPr>
        </p:nvPicPr>
        <p:blipFill>
          <a:blip r:embed="rId2">
            <a:extLst>
              <a:ext uri="{28A0092B-C50C-407E-A947-70E740481C1C}">
                <a14:useLocalDpi xmlns:a14="http://schemas.microsoft.com/office/drawing/2010/main" val="0"/>
              </a:ext>
            </a:extLst>
          </a:blip>
          <a:srcRect t="-4631" b="-4631"/>
          <a:stretch>
            <a:fillRect/>
          </a:stretch>
        </p:blipFill>
        <p:spPr>
          <a:xfrm>
            <a:off x="1371600" y="1856973"/>
            <a:ext cx="9601200" cy="3581400"/>
          </a:xfrm>
        </p:spPr>
      </p:pic>
    </p:spTree>
    <p:extLst>
      <p:ext uri="{BB962C8B-B14F-4D97-AF65-F5344CB8AC3E}">
        <p14:creationId xmlns:p14="http://schemas.microsoft.com/office/powerpoint/2010/main" val="219660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pPr algn="r"/>
            <a:r>
              <a:rPr lang="en-GB" dirty="0">
                <a:solidFill>
                  <a:srgbClr val="000000"/>
                </a:solidFill>
              </a:rPr>
              <a:t>Ethical dilemma </a:t>
            </a:r>
            <a:endParaRPr lang="en-US" dirty="0"/>
          </a:p>
        </p:txBody>
      </p:sp>
      <p:sp>
        <p:nvSpPr>
          <p:cNvPr id="5" name="Rectangle 4"/>
          <p:cNvSpPr/>
          <p:nvPr/>
        </p:nvSpPr>
        <p:spPr>
          <a:xfrm>
            <a:off x="5935983" y="1114287"/>
            <a:ext cx="6096000" cy="4801315"/>
          </a:xfrm>
          <a:prstGeom prst="rect">
            <a:avLst/>
          </a:prstGeom>
        </p:spPr>
        <p:txBody>
          <a:bodyPr>
            <a:spAutoFit/>
          </a:bodyPr>
          <a:lstStyle/>
          <a:p>
            <a:r>
              <a:rPr lang="en-GB" b="1" dirty="0">
                <a:solidFill>
                  <a:srgbClr val="000000"/>
                </a:solidFill>
              </a:rPr>
              <a:t>The trolley problem is a concept often used in philosophy and ethics courses. If you haven’t heard of it before, it basically works like this:</a:t>
            </a:r>
          </a:p>
          <a:p>
            <a:r>
              <a:rPr lang="en-GB" b="1" dirty="0">
                <a:solidFill>
                  <a:srgbClr val="000000"/>
                </a:solidFill>
              </a:rPr>
              <a:t>imagine you’re standing beside a railway line (the reason why you’re there isn’t important). You suddenly see a large, heavy, unmanned train car (or trolley) coming down the track. It’s out of control and hurtling toward you at lethal speed.</a:t>
            </a:r>
          </a:p>
          <a:p>
            <a:endParaRPr lang="en-GB" b="1" dirty="0">
              <a:solidFill>
                <a:srgbClr val="000000"/>
              </a:solidFill>
            </a:endParaRPr>
          </a:p>
          <a:p>
            <a:r>
              <a:rPr lang="en-GB" b="1" dirty="0">
                <a:solidFill>
                  <a:srgbClr val="000000"/>
                </a:solidFill>
              </a:rPr>
              <a:t>You’re safe, but further down the track is a group of people who will almost certainly all be killed if the out-of-control trolley continues rolling along the track. There’s no time to shout a warning to those people or help them in any other way, except that you happen to be standing near a junction of the track, and the lever which controls whether trains or trolleys travel down a different track is right next to you.</a:t>
            </a:r>
            <a:endParaRPr lang="en-GB" sz="1600" dirty="0">
              <a:solidFill>
                <a:srgbClr val="000000"/>
              </a:solidFill>
            </a:endParaRPr>
          </a:p>
        </p:txBody>
      </p:sp>
      <p:pic>
        <p:nvPicPr>
          <p:cNvPr id="7" name="Content Placeholder 3" descr="trolly.png"/>
          <p:cNvPicPr>
            <a:picLocks noChangeAspect="1"/>
          </p:cNvPicPr>
          <p:nvPr/>
        </p:nvPicPr>
        <p:blipFill>
          <a:blip r:embed="rId2">
            <a:extLst>
              <a:ext uri="{28A0092B-C50C-407E-A947-70E740481C1C}">
                <a14:useLocalDpi xmlns:a14="http://schemas.microsoft.com/office/drawing/2010/main" val="0"/>
              </a:ext>
            </a:extLst>
          </a:blip>
          <a:srcRect l="-40624" r="-40624"/>
          <a:stretch>
            <a:fillRect/>
          </a:stretch>
        </p:blipFill>
        <p:spPr>
          <a:xfrm>
            <a:off x="-959674" y="1325563"/>
            <a:ext cx="8583589" cy="3551875"/>
          </a:xfrm>
          <a:prstGeom prst="rect">
            <a:avLst/>
          </a:prstGeom>
        </p:spPr>
      </p:pic>
    </p:spTree>
    <p:extLst>
      <p:ext uri="{BB962C8B-B14F-4D97-AF65-F5344CB8AC3E}">
        <p14:creationId xmlns:p14="http://schemas.microsoft.com/office/powerpoint/2010/main" val="380465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lstStyle/>
          <a:p>
            <a:pPr algn="r"/>
            <a:r>
              <a:rPr lang="en-GB" dirty="0">
                <a:solidFill>
                  <a:srgbClr val="000000"/>
                </a:solidFill>
              </a:rPr>
              <a:t>You now have to make a decision.</a:t>
            </a:r>
            <a:endParaRPr lang="en-US" dirty="0"/>
          </a:p>
        </p:txBody>
      </p:sp>
      <p:pic>
        <p:nvPicPr>
          <p:cNvPr id="4" name="Content Placeholder 3" descr="trolly.png"/>
          <p:cNvPicPr>
            <a:picLocks noGrp="1" noChangeAspect="1"/>
          </p:cNvPicPr>
          <p:nvPr>
            <p:ph idx="1"/>
          </p:nvPr>
        </p:nvPicPr>
        <p:blipFill>
          <a:blip r:embed="rId2">
            <a:extLst>
              <a:ext uri="{28A0092B-C50C-407E-A947-70E740481C1C}">
                <a14:useLocalDpi xmlns:a14="http://schemas.microsoft.com/office/drawing/2010/main" val="0"/>
              </a:ext>
            </a:extLst>
          </a:blip>
          <a:srcRect l="-40624" r="-40624"/>
          <a:stretch>
            <a:fillRect/>
          </a:stretch>
        </p:blipFill>
        <p:spPr>
          <a:xfrm>
            <a:off x="-1100775" y="1325563"/>
            <a:ext cx="8583589" cy="3551875"/>
          </a:xfrm>
          <a:prstGeom prst="rect">
            <a:avLst/>
          </a:prstGeom>
        </p:spPr>
      </p:pic>
      <p:sp>
        <p:nvSpPr>
          <p:cNvPr id="5" name="Rectangle 4"/>
          <p:cNvSpPr/>
          <p:nvPr/>
        </p:nvSpPr>
        <p:spPr>
          <a:xfrm>
            <a:off x="5731161" y="1163254"/>
            <a:ext cx="6096000" cy="5078314"/>
          </a:xfrm>
          <a:prstGeom prst="rect">
            <a:avLst/>
          </a:prstGeom>
        </p:spPr>
        <p:txBody>
          <a:bodyPr>
            <a:spAutoFit/>
          </a:bodyPr>
          <a:lstStyle/>
          <a:p>
            <a:r>
              <a:rPr lang="en-GB" sz="3600" dirty="0">
                <a:solidFill>
                  <a:srgbClr val="000000"/>
                </a:solidFill>
              </a:rPr>
              <a:t>You can either do nothing, and allow the runaway trolley to continue along the track it’s already on. Or, you can pull the lever and send the trolley along a different track. If the trolley goes down the alternative track, it will hit and kill one person.</a:t>
            </a:r>
          </a:p>
        </p:txBody>
      </p:sp>
    </p:spTree>
    <p:extLst>
      <p:ext uri="{BB962C8B-B14F-4D97-AF65-F5344CB8AC3E}">
        <p14:creationId xmlns:p14="http://schemas.microsoft.com/office/powerpoint/2010/main" val="174902800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85</TotalTime>
  <Words>1245</Words>
  <Application>Microsoft Macintosh PowerPoint</Application>
  <PresentationFormat>Custom</PresentationFormat>
  <Paragraphs>73</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Crop</vt:lpstr>
      <vt:lpstr>Document</vt:lpstr>
      <vt:lpstr>PowerPoint Presentation</vt:lpstr>
      <vt:lpstr>PowerPoint Presentation</vt:lpstr>
      <vt:lpstr>Prepare: Introduction to the lesson</vt:lpstr>
      <vt:lpstr>Prepare: Reading and Vocabulary</vt:lpstr>
      <vt:lpstr>PowerPoint Presentation</vt:lpstr>
      <vt:lpstr>PowerPoint Presentation</vt:lpstr>
      <vt:lpstr>PowerPoint Presentation</vt:lpstr>
      <vt:lpstr>Ethical dilemma </vt:lpstr>
      <vt:lpstr>You now have to make a decision.</vt:lpstr>
      <vt:lpstr>Now use the strategies in the Top Tips box to help you match the underlined words in the text to the definitions below. The first one has been done for you.</vt:lpstr>
      <vt:lpstr>Prepare: Research the topic</vt:lpstr>
      <vt:lpstr>Prepare to write, prepare for success</vt:lpstr>
      <vt:lpstr>PowerPoint Presentation</vt:lpstr>
      <vt:lpstr>Now let’s look at how we can apply the P.O.W.E.R. process to our exam practice. Read the Steps to Success below and tick the ones you usually follow when you do Writing Paper exam practice tasks. </vt:lpstr>
      <vt:lpstr>PowerPoint Presentation</vt:lpstr>
      <vt:lpstr>DESERT ISLAND DISCS </vt:lpstr>
      <vt:lpstr>Practice: Practice Task for Writing Part 2 </vt:lpstr>
      <vt:lpstr>Language </vt:lpstr>
      <vt:lpstr>Dream Guests</vt:lpstr>
      <vt:lpstr>Reflect: Self-reflection and peer feedback using a writing checklist</vt:lpstr>
      <vt:lpstr>PowerPoint Presentation</vt:lpstr>
      <vt:lpstr>Language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Huw Owen</dc:creator>
  <cp:lastModifiedBy>Holly Shepherd</cp:lastModifiedBy>
  <cp:revision>17</cp:revision>
  <dcterms:created xsi:type="dcterms:W3CDTF">2020-11-24T11:03:25Z</dcterms:created>
  <dcterms:modified xsi:type="dcterms:W3CDTF">2021-04-12T17:46:15Z</dcterms:modified>
</cp:coreProperties>
</file>