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/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92" name="Body Level One…"/>
          <p:cNvSpPr txBox="1"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/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/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/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ricardobarroselt.files.wordpress.com/2016/01/new-years-resolutions-the-guardian.pdf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54;p13"/>
          <p:cNvSpPr txBox="1"/>
          <p:nvPr>
            <p:ph type="ctrTitle"/>
          </p:nvPr>
        </p:nvSpPr>
        <p:spPr>
          <a:xfrm>
            <a:off x="311707" y="744575"/>
            <a:ext cx="8520602" cy="205259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Google Shape;55;p13"/>
          <p:cNvSpPr txBox="1"/>
          <p:nvPr>
            <p:ph type="subTitle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/>
          <a:p>
            <a:pPr marL="0" indent="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06;p22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 defTabSz="877823">
              <a:defRPr sz="2688"/>
            </a:pPr>
          </a:p>
        </p:txBody>
      </p:sp>
      <p:sp>
        <p:nvSpPr>
          <p:cNvPr id="135" name="Google Shape;107;p22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defRPr>
                <a:solidFill>
                  <a:srgbClr val="000000"/>
                </a:solidFill>
              </a:defRPr>
            </a:pPr>
            <a:r>
              <a:t>While women were more likely to set new year goals, men were significantly better at sticking to theirs, especially as they grew older. Among the participants, 51% of men met their goals, compared to 43% of women who reported meeting theirs.</a:t>
            </a:r>
          </a:p>
          <a:p>
            <a:pPr marL="0" indent="0">
              <a:spcBef>
                <a:spcPts val="1600"/>
              </a:spcBef>
              <a:buSzTx/>
              <a:buNone/>
            </a:pPr>
            <a:endParaRPr>
              <a:solidFill>
                <a:srgbClr val="000000"/>
              </a:solidFill>
            </a:endParaRPr>
          </a:p>
          <a:p>
            <a:pPr>
              <a:spcBef>
                <a:spcPts val="160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pPr>
            <a:r>
              <a:t>Men achieved their goal 22% more often when they set small measurable goals (such as, lose 1kg every two weeks, instead of just saying “lose weight”).</a:t>
            </a:r>
          </a:p>
          <a:p>
            <a:pPr>
              <a:buClr>
                <a:srgbClr val="000000"/>
              </a:buClr>
              <a:defRPr>
                <a:solidFill>
                  <a:srgbClr val="000000"/>
                </a:solidFill>
              </a:defRPr>
            </a:pPr>
            <a:r>
              <a:t>Women succeeded 10% more when they made their goals public.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12;p23"/>
          <p:cNvSpPr txBox="1"/>
          <p:nvPr>
            <p:ph type="body" sz="half" idx="1"/>
          </p:nvPr>
        </p:nvSpPr>
        <p:spPr>
          <a:xfrm>
            <a:off x="311699" y="330724"/>
            <a:ext cx="3999302" cy="46416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600">
                <a:solidFill>
                  <a:srgbClr val="777777"/>
                </a:solidFill>
              </a:defRPr>
            </a:pPr>
            <a:r>
              <a:t>If everything goes to plan in 5 years, I’ll be…</a:t>
            </a:r>
          </a:p>
          <a:p>
            <a:pPr marL="0" indent="0">
              <a:spcBef>
                <a:spcPts val="1800"/>
              </a:spcBef>
              <a:buSzTx/>
              <a:buNone/>
              <a:defRPr sz="1600">
                <a:solidFill>
                  <a:srgbClr val="777777"/>
                </a:solidFill>
              </a:defRPr>
            </a:pPr>
            <a:r>
              <a:t>I’ve got it all mapped out. First I’m going to… then…</a:t>
            </a:r>
          </a:p>
          <a:p>
            <a:pPr marL="0" indent="0">
              <a:spcBef>
                <a:spcPts val="1800"/>
              </a:spcBef>
              <a:buSzTx/>
              <a:buNone/>
              <a:defRPr sz="1600">
                <a:solidFill>
                  <a:srgbClr val="777777"/>
                </a:solidFill>
              </a:defRPr>
            </a:pPr>
            <a:r>
              <a:t>I have absolutely no clue what I’m going to do tomorrow let alone in ___ years.</a:t>
            </a:r>
          </a:p>
          <a:p>
            <a:pPr marL="0" indent="0">
              <a:spcBef>
                <a:spcPts val="1800"/>
              </a:spcBef>
              <a:buSzTx/>
              <a:buNone/>
              <a:defRPr sz="1600">
                <a:solidFill>
                  <a:srgbClr val="777777"/>
                </a:solidFill>
              </a:defRPr>
            </a:pPr>
            <a:r>
              <a:t>I have always had aspirations to go into the field of…</a:t>
            </a:r>
          </a:p>
        </p:txBody>
      </p:sp>
      <p:sp>
        <p:nvSpPr>
          <p:cNvPr id="138" name="Google Shape;113;p23"/>
          <p:cNvSpPr txBox="1"/>
          <p:nvPr/>
        </p:nvSpPr>
        <p:spPr>
          <a:xfrm>
            <a:off x="5040850" y="330725"/>
            <a:ext cx="3717900" cy="364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600">
                <a:solidFill>
                  <a:srgbClr val="777777"/>
                </a:solidFill>
              </a:defRPr>
            </a:pPr>
            <a:r>
              <a:t>With any luck, I will probably…</a:t>
            </a:r>
          </a:p>
          <a:p>
            <a:pPr>
              <a:lnSpc>
                <a:spcPct val="115000"/>
              </a:lnSpc>
              <a:spcBef>
                <a:spcPts val="1800"/>
              </a:spcBef>
              <a:defRPr sz="1600">
                <a:solidFill>
                  <a:srgbClr val="777777"/>
                </a:solidFill>
              </a:defRPr>
            </a:pPr>
            <a:r>
              <a:t>I have a burning ambition to…</a:t>
            </a:r>
          </a:p>
          <a:p>
            <a:pPr>
              <a:lnSpc>
                <a:spcPct val="115000"/>
              </a:lnSpc>
              <a:spcBef>
                <a:spcPts val="1800"/>
              </a:spcBef>
              <a:defRPr sz="1600">
                <a:solidFill>
                  <a:srgbClr val="777777"/>
                </a:solidFill>
              </a:defRPr>
            </a:pPr>
            <a:r>
              <a:t>I’ve always dreamed of (verb +ing)… so I expect I will…</a:t>
            </a:r>
          </a:p>
          <a:p>
            <a:pPr>
              <a:lnSpc>
                <a:spcPct val="115000"/>
              </a:lnSpc>
              <a:spcBef>
                <a:spcPts val="1800"/>
              </a:spcBef>
              <a:defRPr sz="1600">
                <a:solidFill>
                  <a:srgbClr val="777777"/>
                </a:solidFill>
              </a:defRPr>
            </a:pPr>
            <a:r>
              <a:t>I’m torn between … and …. but I’m leaning towards studying/ working as…</a:t>
            </a:r>
          </a:p>
          <a:p>
            <a:pPr>
              <a:lnSpc>
                <a:spcPct val="115000"/>
              </a:lnSpc>
              <a:spcBef>
                <a:spcPts val="1800"/>
              </a:spcBef>
              <a:defRPr sz="1600">
                <a:solidFill>
                  <a:srgbClr val="777777"/>
                </a:solidFill>
              </a:defRPr>
            </a:pPr>
            <a:r>
              <a:t>In all likelihood I’ll follow in my Mum/Dad’s footsteps and become a…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18;p24"/>
          <p:cNvSpPr txBox="1"/>
          <p:nvPr>
            <p:ph type="body" idx="1"/>
          </p:nvPr>
        </p:nvSpPr>
        <p:spPr>
          <a:xfrm>
            <a:off x="95024" y="185249"/>
            <a:ext cx="4831802" cy="4773002"/>
          </a:xfrm>
          <a:prstGeom prst="rect">
            <a:avLst/>
          </a:prstGeom>
        </p:spPr>
        <p:txBody>
          <a:bodyPr/>
          <a:lstStyle/>
          <a:p>
            <a:pPr marL="0" indent="457200" algn="ctr">
              <a:buSzTx/>
              <a:buNone/>
              <a:defRPr sz="1600">
                <a:solidFill>
                  <a:srgbClr val="777777"/>
                </a:solidFill>
              </a:defRPr>
            </a:pPr>
            <a:r>
              <a:t>Student A</a:t>
            </a:r>
          </a:p>
          <a:p>
            <a:pPr marL="876300" indent="-330200">
              <a:spcBef>
                <a:spcPts val="3700"/>
              </a:spcBef>
              <a:buClr>
                <a:srgbClr val="777777"/>
              </a:buClr>
              <a:buSzPts val="1600"/>
              <a:buFontTx/>
              <a:buAutoNum type="arabicPeriod" startAt="1"/>
              <a:defRPr sz="1600">
                <a:solidFill>
                  <a:srgbClr val="777777"/>
                </a:solidFill>
              </a:defRPr>
            </a:pPr>
            <a:r>
              <a:t>What are your plans for this year?</a:t>
            </a:r>
          </a:p>
          <a:p>
            <a:pPr marL="876300" indent="-330200">
              <a:buClr>
                <a:srgbClr val="777777"/>
              </a:buClr>
              <a:buSzPts val="1600"/>
              <a:buFontTx/>
              <a:buAutoNum type="arabicPeriod" startAt="1"/>
              <a:defRPr sz="1600">
                <a:solidFill>
                  <a:srgbClr val="777777"/>
                </a:solidFill>
              </a:defRPr>
            </a:pPr>
            <a:r>
              <a:t>What would be your ideal job? Why?</a:t>
            </a:r>
          </a:p>
          <a:p>
            <a:pPr marL="876300" indent="-330200">
              <a:buClr>
                <a:srgbClr val="777777"/>
              </a:buClr>
              <a:buSzPts val="1600"/>
              <a:buFontTx/>
              <a:buAutoNum type="arabicPeriod" startAt="1"/>
              <a:defRPr sz="1600">
                <a:solidFill>
                  <a:srgbClr val="777777"/>
                </a:solidFill>
              </a:defRPr>
            </a:pPr>
            <a:r>
              <a:t>Do you have any special plans for this weekend?</a:t>
            </a:r>
          </a:p>
          <a:p>
            <a:pPr marL="876300" indent="-330200">
              <a:buClr>
                <a:srgbClr val="777777"/>
              </a:buClr>
              <a:buSzPts val="1600"/>
              <a:buFontTx/>
              <a:buAutoNum type="arabicPeriod" startAt="1"/>
              <a:defRPr sz="1600">
                <a:solidFill>
                  <a:srgbClr val="777777"/>
                </a:solidFill>
              </a:defRPr>
            </a:pPr>
            <a:r>
              <a:t>What will you do when you finish school/university?</a:t>
            </a:r>
          </a:p>
          <a:p>
            <a:pPr marL="876300" indent="-330200">
              <a:buClr>
                <a:srgbClr val="777777"/>
              </a:buClr>
              <a:buSzPts val="1600"/>
              <a:buFontTx/>
              <a:buAutoNum type="arabicPeriod" startAt="1"/>
              <a:defRPr sz="1600">
                <a:solidFill>
                  <a:srgbClr val="777777"/>
                </a:solidFill>
              </a:defRPr>
            </a:pPr>
            <a:r>
              <a:t>Do you have any resolutions this year? If so, what are they? If not, why not?</a:t>
            </a:r>
          </a:p>
        </p:txBody>
      </p:sp>
      <p:sp>
        <p:nvSpPr>
          <p:cNvPr id="141" name="Google Shape;119;p24"/>
          <p:cNvSpPr txBox="1"/>
          <p:nvPr/>
        </p:nvSpPr>
        <p:spPr>
          <a:xfrm>
            <a:off x="4607474" y="183074"/>
            <a:ext cx="4372202" cy="477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 indent="457200" algn="ctr">
              <a:lnSpc>
                <a:spcPct val="115000"/>
              </a:lnSpc>
              <a:defRPr sz="1600">
                <a:solidFill>
                  <a:srgbClr val="777777"/>
                </a:solidFill>
              </a:defRPr>
            </a:pPr>
            <a:r>
              <a:t>Student B</a:t>
            </a:r>
          </a:p>
          <a:p>
            <a:pPr marL="876300" indent="-330200">
              <a:lnSpc>
                <a:spcPct val="115000"/>
              </a:lnSpc>
              <a:spcBef>
                <a:spcPts val="3700"/>
              </a:spcBef>
              <a:buClr>
                <a:srgbClr val="777777"/>
              </a:buClr>
              <a:buSzPts val="1600"/>
              <a:buAutoNum type="arabicPeriod" startAt="1"/>
              <a:defRPr sz="1600">
                <a:solidFill>
                  <a:srgbClr val="777777"/>
                </a:solidFill>
              </a:defRPr>
            </a:pPr>
            <a:r>
              <a:t>Where do you see your studies taking you in the future?</a:t>
            </a:r>
          </a:p>
          <a:p>
            <a:pPr marL="876300" indent="-330200">
              <a:lnSpc>
                <a:spcPct val="115000"/>
              </a:lnSpc>
              <a:buClr>
                <a:srgbClr val="777777"/>
              </a:buClr>
              <a:buSzPts val="1600"/>
              <a:buAutoNum type="arabicPeriod" startAt="1"/>
              <a:defRPr sz="1600">
                <a:solidFill>
                  <a:srgbClr val="777777"/>
                </a:solidFill>
              </a:defRPr>
            </a:pPr>
            <a:r>
              <a:t>Where do you see yourself in 10 years?</a:t>
            </a:r>
          </a:p>
          <a:p>
            <a:pPr marL="876300" indent="-330200">
              <a:lnSpc>
                <a:spcPct val="115000"/>
              </a:lnSpc>
              <a:buClr>
                <a:srgbClr val="777777"/>
              </a:buClr>
              <a:buSzPts val="1600"/>
              <a:buAutoNum type="arabicPeriod" startAt="1"/>
              <a:defRPr sz="1600">
                <a:solidFill>
                  <a:srgbClr val="777777"/>
                </a:solidFill>
              </a:defRPr>
            </a:pPr>
            <a:r>
              <a:t>What are your personal ambitions for 2022?</a:t>
            </a:r>
          </a:p>
          <a:p>
            <a:pPr marL="876300" indent="-330200">
              <a:lnSpc>
                <a:spcPct val="115000"/>
              </a:lnSpc>
              <a:buClr>
                <a:srgbClr val="777777"/>
              </a:buClr>
              <a:buSzPts val="1600"/>
              <a:buAutoNum type="arabicPeriod" startAt="1"/>
              <a:defRPr sz="1600">
                <a:solidFill>
                  <a:srgbClr val="777777"/>
                </a:solidFill>
              </a:defRPr>
            </a:pPr>
            <a:r>
              <a:t>Do you have any holidays planned for this year? Where would be your perfect destination?</a:t>
            </a:r>
          </a:p>
          <a:p>
            <a:pPr marL="876300" indent="-330200">
              <a:lnSpc>
                <a:spcPct val="115000"/>
              </a:lnSpc>
              <a:buClr>
                <a:srgbClr val="777777"/>
              </a:buClr>
              <a:buSzPts val="1600"/>
              <a:buAutoNum type="arabicPeriod" startAt="1"/>
              <a:defRPr sz="1600">
                <a:solidFill>
                  <a:srgbClr val="777777"/>
                </a:solidFill>
              </a:defRPr>
            </a:pPr>
            <a:r>
              <a:t>Would you like to move abroad? Why/ Why not?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24;p25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 defTabSz="585215">
              <a:lnSpc>
                <a:spcPct val="115000"/>
              </a:lnSpc>
              <a:defRPr sz="704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https://ricardobarroselt.files.wordpress.com/2016/01/new-years-resolutions-the-guardian.pdf</a:t>
            </a:r>
            <a:endParaRPr sz="1152">
              <a:solidFill>
                <a:schemeClr val="accent2">
                  <a:lumOff val="21764"/>
                </a:schemeClr>
              </a:solidFill>
            </a:endParaRPr>
          </a:p>
        </p:txBody>
      </p:sp>
      <p:sp>
        <p:nvSpPr>
          <p:cNvPr id="144" name="Google Shape;125;p25"/>
          <p:cNvSpPr txBox="1"/>
          <p:nvPr>
            <p:ph type="body" idx="1"/>
          </p:nvPr>
        </p:nvSpPr>
        <p:spPr>
          <a:xfrm>
            <a:off x="311699" y="958600"/>
            <a:ext cx="8520602" cy="3416401"/>
          </a:xfrm>
          <a:prstGeom prst="rect">
            <a:avLst/>
          </a:prstGeom>
        </p:spPr>
        <p:txBody>
          <a:bodyPr/>
          <a:lstStyle/>
          <a:p>
            <a:pPr marL="0" indent="0" defTabSz="768095">
              <a:buSzTx/>
              <a:buNone/>
              <a:defRPr sz="1512"/>
            </a:pPr>
            <a:r>
              <a:t>To lose steam</a:t>
            </a:r>
          </a:p>
          <a:p>
            <a:pPr marL="0" indent="0" defTabSz="768095">
              <a:spcBef>
                <a:spcPts val="1300"/>
              </a:spcBef>
              <a:buSzTx/>
              <a:buNone/>
              <a:defRPr sz="1512"/>
            </a:pPr>
            <a:r>
              <a:t>There is no harm in +ing</a:t>
            </a:r>
          </a:p>
          <a:p>
            <a:pPr marL="0" indent="0" defTabSz="768095">
              <a:spcBef>
                <a:spcPts val="1300"/>
              </a:spcBef>
              <a:buSzTx/>
              <a:buNone/>
              <a:defRPr sz="1512"/>
            </a:pPr>
            <a:r>
              <a:t>to tailor something (to someone)</a:t>
            </a:r>
          </a:p>
          <a:p>
            <a:pPr marL="0" indent="0" defTabSz="768095">
              <a:spcBef>
                <a:spcPts val="1300"/>
              </a:spcBef>
              <a:buSzTx/>
              <a:buNone/>
              <a:defRPr sz="1512"/>
            </a:pPr>
            <a:r>
              <a:t>To shed weight </a:t>
            </a:r>
          </a:p>
          <a:p>
            <a:pPr marL="0" indent="0" defTabSz="768095">
              <a:spcBef>
                <a:spcPts val="1300"/>
              </a:spcBef>
              <a:buSzTx/>
              <a:buNone/>
              <a:defRPr sz="1512"/>
            </a:pPr>
            <a:r>
              <a:t>To fall prey to</a:t>
            </a:r>
          </a:p>
          <a:p>
            <a:pPr marL="0" indent="0" defTabSz="768095">
              <a:spcBef>
                <a:spcPts val="1300"/>
              </a:spcBef>
              <a:buSzTx/>
              <a:buNone/>
              <a:defRPr sz="1512"/>
            </a:pPr>
            <a:r>
              <a:t>Be feasible</a:t>
            </a:r>
          </a:p>
          <a:p>
            <a:pPr marL="0" indent="0" defTabSz="768095">
              <a:spcBef>
                <a:spcPts val="1300"/>
              </a:spcBef>
              <a:buSzTx/>
              <a:buNone/>
              <a:defRPr sz="1512"/>
            </a:pPr>
            <a:r>
              <a:t>To hit your stride</a:t>
            </a:r>
          </a:p>
          <a:p>
            <a:pPr marL="0" indent="0" defTabSz="768095">
              <a:spcBef>
                <a:spcPts val="1300"/>
              </a:spcBef>
              <a:buSzTx/>
              <a:buNone/>
              <a:defRPr sz="1512"/>
            </a:pPr>
            <a:r>
              <a:t>To tackle (a problem)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30;p26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b="1" sz="24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r>
              <a:t>According to the text...</a:t>
            </a:r>
          </a:p>
        </p:txBody>
      </p:sp>
      <p:sp>
        <p:nvSpPr>
          <p:cNvPr id="147" name="Google Shape;131;p26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Why do people usually quit their new year’s resolutions?</a:t>
            </a:r>
          </a:p>
          <a:p>
            <a:pPr marL="0" indent="0">
              <a:spcBef>
                <a:spcPts val="1600"/>
              </a:spcBef>
              <a:buSzTx/>
              <a:buNone/>
            </a:pPr>
            <a:r>
              <a:t>What does the author like about Mark Zuckerberg’s new year’s resolution?</a:t>
            </a:r>
          </a:p>
          <a:p>
            <a:pPr marL="0" indent="0">
              <a:spcBef>
                <a:spcPts val="1600"/>
              </a:spcBef>
              <a:buSzTx/>
              <a:buNone/>
            </a:pPr>
            <a:r>
              <a:t>What is the author’s new year’s resolution?</a:t>
            </a:r>
          </a:p>
          <a:p>
            <a:pPr marL="0" indent="0">
              <a:spcBef>
                <a:spcPts val="1600"/>
              </a:spcBef>
              <a:buSzTx/>
              <a:buNone/>
            </a:pPr>
            <a:r>
              <a:t>What should people do in order to achieve their resolutions?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36;p27"/>
          <p:cNvSpPr txBox="1"/>
          <p:nvPr>
            <p:ph type="body" idx="1"/>
          </p:nvPr>
        </p:nvSpPr>
        <p:spPr>
          <a:xfrm>
            <a:off x="311699" y="653875"/>
            <a:ext cx="8520602" cy="3416401"/>
          </a:xfrm>
          <a:prstGeom prst="rect">
            <a:avLst/>
          </a:prstGeom>
        </p:spPr>
        <p:txBody>
          <a:bodyPr/>
          <a:lstStyle/>
          <a:p>
            <a:pPr marL="434340" indent="-325754" defTabSz="868680">
              <a:buSzPts val="1700"/>
              <a:buFontTx/>
              <a:buAutoNum type="arabicPeriod" startAt="1"/>
              <a:defRPr sz="1710"/>
            </a:pPr>
            <a:r>
              <a:t>Are all of your plans and resolutions for 2021 feasible?</a:t>
            </a:r>
          </a:p>
          <a:p>
            <a:pPr marL="434340" indent="-325754" defTabSz="868680">
              <a:buSzPts val="1700"/>
              <a:buFontTx/>
              <a:buAutoNum type="arabicPeriod" startAt="1"/>
              <a:defRPr sz="1710"/>
            </a:pPr>
            <a:r>
              <a:t>Would it be better that schools and universities tailor educational programmes to each child’s speciﬁc needs, or maintain a ‘one-for-all’ approach? How feasible and beneficial are each of these approaches?</a:t>
            </a:r>
          </a:p>
          <a:p>
            <a:pPr marL="434340" indent="-325754" defTabSz="868680">
              <a:buSzPts val="1700"/>
              <a:buFontTx/>
              <a:buAutoNum type="arabicPeriod" startAt="1"/>
              <a:defRPr sz="1710"/>
            </a:pPr>
            <a:r>
              <a:t>Do you think not speaking English well can hold people back from a successful career? </a:t>
            </a:r>
          </a:p>
          <a:p>
            <a:pPr marL="434340" indent="-325754" defTabSz="868680">
              <a:buSzPts val="1700"/>
              <a:buFontTx/>
              <a:buAutoNum type="arabicPeriod" startAt="1"/>
              <a:defRPr sz="1710"/>
            </a:pPr>
            <a:r>
              <a:t>In what ways do you fall prey to retail promotions and discounts? </a:t>
            </a:r>
          </a:p>
          <a:p>
            <a:pPr marL="434340" indent="-325754" defTabSz="868680">
              <a:buSzPts val="1700"/>
              <a:buFontTx/>
              <a:buAutoNum type="arabicPeriod" startAt="1"/>
              <a:defRPr sz="1710"/>
            </a:pPr>
            <a:r>
              <a:t>Who do you ask for help if you need to tackle a difﬁcult problem at work, and at home? What problems might you have to tackle in the coming year?</a:t>
            </a:r>
          </a:p>
          <a:p>
            <a:pPr marL="434340" indent="-325754" defTabSz="868680">
              <a:buSzPts val="1700"/>
              <a:buFontTx/>
              <a:buAutoNum type="arabicPeriod" startAt="1"/>
              <a:defRPr sz="1710"/>
            </a:pPr>
            <a:r>
              <a:t>What was the last big change you made? How long did it take for you to hit your stride?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41;p28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 defTabSz="877823">
              <a:defRPr sz="2688"/>
            </a:pPr>
          </a:p>
        </p:txBody>
      </p:sp>
      <p:sp>
        <p:nvSpPr>
          <p:cNvPr id="152" name="Google Shape;142;p28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</a:p>
        </p:txBody>
      </p:sp>
      <p:pic>
        <p:nvPicPr>
          <p:cNvPr id="153" name="Google Shape;143;p28" descr="Google Shape;143;p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767" y="5"/>
            <a:ext cx="8914478" cy="514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48;p29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 defTabSz="877823">
              <a:defRPr sz="2688"/>
            </a:pPr>
          </a:p>
        </p:txBody>
      </p:sp>
      <p:sp>
        <p:nvSpPr>
          <p:cNvPr id="156" name="Google Shape;149;p29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</a:p>
        </p:txBody>
      </p:sp>
      <p:pic>
        <p:nvPicPr>
          <p:cNvPr id="157" name="Google Shape;150;p29" descr="Google Shape;150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793" y="0"/>
            <a:ext cx="8264428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5;p30" descr="Google Shape;155;p3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52400"/>
            <a:ext cx="3045400" cy="2028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Google Shape;156;p30" descr="Google Shape;156;p3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6400" y="213725"/>
            <a:ext cx="2861276" cy="1905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Google Shape;157;p30" descr="Google Shape;157;p3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16275" y="272550"/>
            <a:ext cx="2627726" cy="3935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Google Shape;158;p30" descr="Google Shape;158;p3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525" y="2492487"/>
            <a:ext cx="3045400" cy="2028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Google Shape;159;p30" descr="Google Shape;159;p3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34337" y="2651549"/>
            <a:ext cx="3045402" cy="1710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60;p14"/>
          <p:cNvSpPr txBox="1"/>
          <p:nvPr>
            <p:ph type="title"/>
          </p:nvPr>
        </p:nvSpPr>
        <p:spPr>
          <a:xfrm>
            <a:off x="368149" y="228649"/>
            <a:ext cx="8520602" cy="572702"/>
          </a:xfrm>
          <a:prstGeom prst="rect">
            <a:avLst/>
          </a:prstGeom>
        </p:spPr>
        <p:txBody>
          <a:bodyPr/>
          <a:lstStyle>
            <a:lvl1pPr algn="ctr" defTabSz="877823">
              <a:defRPr sz="2688"/>
            </a:lvl1pPr>
          </a:lstStyle>
          <a:p>
            <a:pPr/>
            <a:r>
              <a:t>Happy New Year!</a:t>
            </a:r>
          </a:p>
        </p:txBody>
      </p:sp>
      <p:sp>
        <p:nvSpPr>
          <p:cNvPr id="113" name="Google Shape;61;p14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</a:p>
        </p:txBody>
      </p:sp>
      <p:pic>
        <p:nvPicPr>
          <p:cNvPr id="114" name="Google Shape;62;p14" descr="Google Shape;62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7663" y="1017724"/>
            <a:ext cx="5988669" cy="3991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67;p15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 defTabSz="877823">
              <a:defRPr sz="2688"/>
            </a:pPr>
          </a:p>
        </p:txBody>
      </p:sp>
      <p:sp>
        <p:nvSpPr>
          <p:cNvPr id="117" name="Google Shape;68;p15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None/>
              <a:defRPr sz="2800">
                <a:solidFill>
                  <a:srgbClr val="000000"/>
                </a:solidFill>
              </a:defRPr>
            </a:lvl1pPr>
          </a:lstStyle>
          <a:p>
            <a:pPr/>
            <a:r>
              <a:t>What are the origins of New Year’s resolutions?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73;p16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 defTabSz="877823">
              <a:defRPr sz="2688"/>
            </a:lvl1pPr>
          </a:lstStyle>
          <a:p>
            <a:pPr/>
            <a:r>
              <a:t>The origins of New Year’s Resolutions</a:t>
            </a:r>
          </a:p>
        </p:txBody>
      </p:sp>
      <p:sp>
        <p:nvSpPr>
          <p:cNvPr id="120" name="Google Shape;74;p16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indent="-314325">
              <a:lnSpc>
                <a:spcPct val="200000"/>
              </a:lnSpc>
              <a:buClr>
                <a:srgbClr val="777777"/>
              </a:buClr>
              <a:buSzPts val="1300"/>
              <a:buFontTx/>
              <a:buAutoNum type="arabicPeriod" startAt="1"/>
              <a:defRPr sz="1300">
                <a:solidFill>
                  <a:srgbClr val="777777"/>
                </a:solidFill>
              </a:defRPr>
            </a:pPr>
            <a:r>
              <a:t>The ancient Babylonians made promises to their gods at the start of each year that they would return borrowed objects and pay their debts.</a:t>
            </a:r>
          </a:p>
          <a:p>
            <a:pPr indent="-314325">
              <a:lnSpc>
                <a:spcPct val="200000"/>
              </a:lnSpc>
              <a:buClr>
                <a:srgbClr val="777777"/>
              </a:buClr>
              <a:buSzPts val="1300"/>
              <a:buFontTx/>
              <a:buAutoNum type="arabicPeriod" startAt="1"/>
              <a:defRPr sz="1300">
                <a:solidFill>
                  <a:srgbClr val="777777"/>
                </a:solidFill>
              </a:defRPr>
            </a:pPr>
            <a:r>
              <a:t>The Romans began each year by making promises to the god Janus, for whom the month of January is named.</a:t>
            </a:r>
          </a:p>
          <a:p>
            <a:pPr indent="-314325">
              <a:lnSpc>
                <a:spcPct val="200000"/>
              </a:lnSpc>
              <a:buClr>
                <a:srgbClr val="777777"/>
              </a:buClr>
              <a:buSzPts val="1300"/>
              <a:buFontTx/>
              <a:buAutoNum type="arabicPeriod" startAt="1"/>
              <a:defRPr sz="1300">
                <a:solidFill>
                  <a:srgbClr val="777777"/>
                </a:solidFill>
              </a:defRPr>
            </a:pPr>
            <a:r>
              <a:t>In the Medieval era, the knights took the “peacock vow” at the end of the Christmas season each year to reaffirm their commitment to chivalry.</a:t>
            </a:r>
          </a:p>
          <a:p>
            <a:pPr indent="-314325">
              <a:lnSpc>
                <a:spcPct val="200000"/>
              </a:lnSpc>
              <a:buClr>
                <a:srgbClr val="777777"/>
              </a:buClr>
              <a:buSzPts val="1300"/>
              <a:buFontTx/>
              <a:buAutoNum type="arabicPeriod" startAt="1"/>
              <a:defRPr sz="1300">
                <a:solidFill>
                  <a:srgbClr val="777777"/>
                </a:solidFill>
              </a:defRPr>
            </a:pPr>
            <a:r>
              <a:t>At watch-night services (a mass late at night on the 31st December), many Christians prepare for the year ahead by praying and making these resolutions.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79;p17"/>
          <p:cNvSpPr txBox="1"/>
          <p:nvPr>
            <p:ph type="title"/>
          </p:nvPr>
        </p:nvSpPr>
        <p:spPr>
          <a:xfrm>
            <a:off x="311699" y="2323850"/>
            <a:ext cx="8520602" cy="572701"/>
          </a:xfrm>
          <a:prstGeom prst="rect">
            <a:avLst/>
          </a:prstGeom>
        </p:spPr>
        <p:txBody>
          <a:bodyPr/>
          <a:lstStyle/>
          <a:p>
            <a:pPr algn="ctr" defTabSz="448055">
              <a:defRPr sz="1372"/>
            </a:pPr>
            <a:r>
              <a:t>Discuss with your partner: </a:t>
            </a:r>
          </a:p>
          <a:p>
            <a:pPr algn="ctr" defTabSz="448055">
              <a:defRPr sz="1372"/>
            </a:pPr>
            <a:r>
              <a:t>What are the most common New Year’s resolutions?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84;p18"/>
          <p:cNvSpPr txBox="1"/>
          <p:nvPr>
            <p:ph type="body" sz="quarter" idx="1"/>
          </p:nvPr>
        </p:nvSpPr>
        <p:spPr>
          <a:xfrm>
            <a:off x="6400300" y="289024"/>
            <a:ext cx="2612701" cy="1289702"/>
          </a:xfrm>
          <a:prstGeom prst="rect">
            <a:avLst/>
          </a:prstGeom>
        </p:spPr>
        <p:txBody>
          <a:bodyPr/>
          <a:lstStyle>
            <a:lvl1pPr marL="0" indent="0" defTabSz="832104">
              <a:spcBef>
                <a:spcPts val="1400"/>
              </a:spcBef>
              <a:buSzTx/>
              <a:buNone/>
              <a:defRPr sz="1638"/>
            </a:lvl1pPr>
          </a:lstStyle>
          <a:p>
            <a:pPr/>
            <a:r>
              <a:t>In your group, put the resolutions in order of difficulty from the most difficult to the easiest</a:t>
            </a:r>
          </a:p>
        </p:txBody>
      </p:sp>
      <p:pic>
        <p:nvPicPr>
          <p:cNvPr id="125" name="Screenshot 2024-01-08 at 10.36.45.png" descr="Screenshot 2024-01-08 at 10.36.4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0659" y="129298"/>
            <a:ext cx="4335088" cy="4884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90;p19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 defTabSz="877823">
              <a:defRPr sz="2688"/>
            </a:pPr>
          </a:p>
        </p:txBody>
      </p:sp>
      <p:sp>
        <p:nvSpPr>
          <p:cNvPr id="128" name="Google Shape;91;p19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Have you ever made any of these New Year’s resolutions? If not, have you tried to make these changes at any other point in the year.</a:t>
            </a:r>
          </a:p>
          <a:p>
            <a:pPr marL="0" indent="0">
              <a:spcBef>
                <a:spcPts val="1600"/>
              </a:spcBef>
              <a:buSzTx/>
              <a:buNone/>
            </a:pPr>
            <a:r>
              <a:t>Were you successful? Why? Why not?</a:t>
            </a:r>
          </a:p>
          <a:p>
            <a:pPr marL="0" indent="0">
              <a:spcBef>
                <a:spcPts val="1600"/>
              </a:spcBef>
              <a:buSzTx/>
              <a:buNone/>
            </a:pPr>
            <a:r>
              <a:t>If you have tried to do any of these things what advice would you give to your classmates to help them achieve their goals? </a:t>
            </a:r>
          </a:p>
          <a:p>
            <a:pPr marL="0" indent="457200">
              <a:spcBef>
                <a:spcPts val="1600"/>
              </a:spcBef>
              <a:buSzTx/>
              <a:buNone/>
            </a:pPr>
            <a:r>
              <a:t>For example: How can you reduce stress in life?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96;p20"/>
          <p:cNvSpPr txBox="1"/>
          <p:nvPr>
            <p:ph type="body" idx="1"/>
          </p:nvPr>
        </p:nvSpPr>
        <p:spPr>
          <a:xfrm>
            <a:off x="311699" y="883349"/>
            <a:ext cx="8520602" cy="33768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What percentage of people who make a resolution keep it? </a:t>
            </a:r>
          </a:p>
          <a:p>
            <a:pPr marL="0" indent="0">
              <a:spcBef>
                <a:spcPts val="1600"/>
              </a:spcBef>
              <a:buSzTx/>
              <a:buNone/>
            </a:pPr>
            <a:r>
              <a:t>Why do so many people find it difficult to fulfil their New Year’s resolutions?</a:t>
            </a:r>
          </a:p>
          <a:p>
            <a:pPr marL="0" indent="0">
              <a:spcBef>
                <a:spcPts val="1600"/>
              </a:spcBef>
              <a:buSzTx/>
              <a:buNone/>
            </a:pPr>
            <a:r>
              <a:t>Who’s better at keeping them: men or women?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01;p21"/>
          <p:cNvSpPr txBox="1"/>
          <p:nvPr>
            <p:ph type="body" idx="1"/>
          </p:nvPr>
        </p:nvSpPr>
        <p:spPr>
          <a:xfrm>
            <a:off x="311699" y="683849"/>
            <a:ext cx="8520602" cy="3775802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defRPr>
                <a:solidFill>
                  <a:srgbClr val="000000"/>
                </a:solidFill>
              </a:defRPr>
            </a:pPr>
            <a:r>
              <a:t>A study involving 3,000 people showed that </a:t>
            </a:r>
            <a:r>
              <a:rPr b="1"/>
              <a:t>88% </a:t>
            </a:r>
            <a:r>
              <a:t>of those who set New Year resolutions fail, despite the fact that 52% of the study’s participants were conﬁdent of success at the beginning.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